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417" r:id="rId2"/>
    <p:sldId id="418" r:id="rId3"/>
    <p:sldId id="286" r:id="rId4"/>
    <p:sldId id="419" r:id="rId5"/>
    <p:sldId id="420" r:id="rId6"/>
    <p:sldId id="421" r:id="rId7"/>
    <p:sldId id="293" r:id="rId8"/>
    <p:sldId id="422" r:id="rId9"/>
    <p:sldId id="423" r:id="rId10"/>
    <p:sldId id="424" r:id="rId11"/>
    <p:sldId id="425" r:id="rId12"/>
    <p:sldId id="426" r:id="rId13"/>
    <p:sldId id="300" r:id="rId14"/>
    <p:sldId id="427" r:id="rId15"/>
    <p:sldId id="428" r:id="rId16"/>
    <p:sldId id="429" r:id="rId17"/>
    <p:sldId id="430" r:id="rId18"/>
    <p:sldId id="310" r:id="rId19"/>
    <p:sldId id="431" r:id="rId20"/>
    <p:sldId id="432" r:id="rId21"/>
    <p:sldId id="311" r:id="rId22"/>
    <p:sldId id="433" r:id="rId23"/>
    <p:sldId id="434" r:id="rId24"/>
    <p:sldId id="435" r:id="rId25"/>
    <p:sldId id="313" r:id="rId26"/>
    <p:sldId id="437" r:id="rId27"/>
    <p:sldId id="438" r:id="rId28"/>
    <p:sldId id="333" r:id="rId29"/>
    <p:sldId id="332" r:id="rId30"/>
    <p:sldId id="439" r:id="rId31"/>
    <p:sldId id="440" r:id="rId32"/>
    <p:sldId id="441" r:id="rId33"/>
    <p:sldId id="446" r:id="rId34"/>
    <p:sldId id="447" r:id="rId35"/>
    <p:sldId id="1780" r:id="rId36"/>
    <p:sldId id="178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71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90464F-A37A-49F0-8807-D8838852D77F}" v="1" dt="2025-06-10T09:51:19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3" autoAdjust="0"/>
    <p:restoredTop sz="94660"/>
  </p:normalViewPr>
  <p:slideViewPr>
    <p:cSldViewPr snapToGrid="0">
      <p:cViewPr varScale="1">
        <p:scale>
          <a:sx n="63" d="100"/>
          <a:sy n="63" d="100"/>
        </p:scale>
        <p:origin x="664" y="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otte Adjanor-Doku" userId="4b102d02-cf13-4b3c-b1be-65733958ed09" providerId="ADAL" clId="{3E90464F-A37A-49F0-8807-D8838852D77F}"/>
    <pc:docChg chg="modSld">
      <pc:chgData name="Charlotte Adjanor-Doku" userId="4b102d02-cf13-4b3c-b1be-65733958ed09" providerId="ADAL" clId="{3E90464F-A37A-49F0-8807-D8838852D77F}" dt="2025-06-10T09:51:23.711" v="1" actId="1076"/>
      <pc:docMkLst>
        <pc:docMk/>
      </pc:docMkLst>
      <pc:sldChg chg="addSp modSp mod">
        <pc:chgData name="Charlotte Adjanor-Doku" userId="4b102d02-cf13-4b3c-b1be-65733958ed09" providerId="ADAL" clId="{3E90464F-A37A-49F0-8807-D8838852D77F}" dt="2025-06-10T09:51:23.711" v="1" actId="1076"/>
        <pc:sldMkLst>
          <pc:docMk/>
          <pc:sldMk cId="0" sldId="417"/>
        </pc:sldMkLst>
        <pc:spChg chg="add mod">
          <ac:chgData name="Charlotte Adjanor-Doku" userId="4b102d02-cf13-4b3c-b1be-65733958ed09" providerId="ADAL" clId="{3E90464F-A37A-49F0-8807-D8838852D77F}" dt="2025-06-10T09:51:23.711" v="1" actId="1076"/>
          <ac:spMkLst>
            <pc:docMk/>
            <pc:sldMk cId="0" sldId="417"/>
            <ac:spMk id="2" creationId="{FF0D45FE-9C53-F345-FC35-78DFFE0D518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A71B7-C15C-4198-923D-7175BFCFBDCB}" type="datetimeFigureOut">
              <a:rPr lang="en-GH" smtClean="0"/>
              <a:t>10/06/2025</a:t>
            </a:fld>
            <a:endParaRPr lang="en-G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05245-2066-49B2-ACB7-19AF934E3151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955861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ust.edu.gh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knust.Ghana/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twitter.com/_knust_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C4D8-7267-481C-97FB-88531F8E7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45EB4-C8E9-4276-9892-A8BD1C24C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952CF-CF54-495A-A737-C76F22C5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F82B9-480E-49D4-AFD3-A3BC21B8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CFFCE-F9B6-482C-816E-091792F2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71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024C-8551-48EC-85CB-36598BBE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669F4-208D-4BAB-82BE-F275945E2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1D84-11A2-4845-9DEE-21A1FB2F7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461C0-7A06-45C8-A0F8-23FAD46F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CCC8-2ED3-42E3-8030-B0E9DF79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05E5C2-3281-4A33-88C5-C97138BFA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B8C3E-19EC-4156-82C4-FA8E3ACF7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8D120-4C33-4D5C-A088-1E777963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8C907-51F8-4CCC-8671-CA5B649E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80B0B-A14D-4BA5-A718-F6E7ADBC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1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77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41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21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84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1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164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89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37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7FC0-FF7C-4F6B-A842-ECAEDD75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F3BD4-EEBC-444E-88DB-259F6F33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BFAAB-6BAC-4D88-8AF7-FC846BF04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DD7F4-E6AC-4CB6-B687-556E6DB5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A703C-113A-46CC-AC65-292EB067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42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70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8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878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972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13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08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182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200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167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70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E7A4B-0F44-4E42-939A-CDE6C4A49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440" y="307011"/>
            <a:ext cx="6787025" cy="29860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B6593-CC60-4C4A-B097-A7D3799BD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2440" y="3883454"/>
            <a:ext cx="6787025" cy="79228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6C689-8E98-4045-AAAC-AC66298D8C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3411" y="5266097"/>
            <a:ext cx="1482526" cy="365125"/>
          </a:xfrm>
        </p:spPr>
        <p:txBody>
          <a:bodyPr/>
          <a:lstStyle/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7DCE6-A108-4CE1-BB08-97701D34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71167" y="5266096"/>
            <a:ext cx="202653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8B96D-492C-4CC3-A033-5EA3A2F3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62931" y="5266095"/>
            <a:ext cx="2026534" cy="365125"/>
          </a:xfrm>
        </p:spPr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654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794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64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841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129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5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17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20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73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567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8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1157-304E-4446-9FA2-A0D0F7A5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CE9E-70A6-48AD-A24A-13D574383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BE2C5-1B89-4EE8-A540-906472A1F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BB858-CDD0-459B-8AA4-9272BD26A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7E86D-82BE-4E26-A9C3-95CC0F497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D830B-C931-46B1-8F17-16243BFD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77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214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D37C-C236-486D-9BF1-DC21FAE88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744664"/>
            <a:ext cx="10972800" cy="3836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2F08E7E-5127-4FC1-A2DE-54095FBC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E835741-2818-41A7-A39D-09F4DC0A9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2D751C0-DD79-0043-A8DE-0BFEC2DE753E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72CCE80-D7F0-4B69-ADF5-D23CD30779B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1A482A7-BC66-4BFB-9C6B-8B4F395D8D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801FD5-11B4-DE43-ACA2-E85EEB9A6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492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200" dirty="0" err="1">
                  <a:solidFill>
                    <a:prstClr val="white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546086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200" dirty="0" err="1">
                  <a:solidFill>
                    <a:prstClr val="white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594093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200" dirty="0" err="1">
                  <a:solidFill>
                    <a:prstClr val="white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886676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200" dirty="0" err="1">
                  <a:solidFill>
                    <a:prstClr val="white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965775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200" dirty="0" err="1">
                  <a:solidFill>
                    <a:prstClr val="white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912519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200" dirty="0" err="1">
                  <a:solidFill>
                    <a:prstClr val="white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970337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200" dirty="0" err="1">
                  <a:solidFill>
                    <a:prstClr val="white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2981434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51C0-DD79-0043-A8DE-0BFEC2DE753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01FD5-11B4-DE43-ACA2-E85EEB9A6F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992944"/>
            <a:ext cx="12192000" cy="865057"/>
            <a:chOff x="0" y="5992943"/>
            <a:chExt cx="9144000" cy="865057"/>
          </a:xfrm>
        </p:grpSpPr>
        <p:sp>
          <p:nvSpPr>
            <p:cNvPr id="8" name="Rectangle 7"/>
            <p:cNvSpPr/>
            <p:nvPr/>
          </p:nvSpPr>
          <p:spPr>
            <a:xfrm>
              <a:off x="0" y="6377674"/>
              <a:ext cx="9144000" cy="4803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5992943"/>
              <a:ext cx="9144000" cy="36340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pic>
          <p:nvPicPr>
            <p:cNvPr id="10" name="Picture 9" descr="KNUST_logo Vecto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208" y="6021427"/>
              <a:ext cx="205238" cy="283189"/>
            </a:xfrm>
            <a:prstGeom prst="rect">
              <a:avLst/>
            </a:prstGeom>
          </p:spPr>
        </p:pic>
        <p:sp>
          <p:nvSpPr>
            <p:cNvPr id="11" name="TextBox 10">
              <a:hlinkClick r:id="rId3"/>
            </p:cNvPr>
            <p:cNvSpPr txBox="1"/>
            <p:nvPr/>
          </p:nvSpPr>
          <p:spPr>
            <a:xfrm>
              <a:off x="7137936" y="6036146"/>
              <a:ext cx="15488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200" dirty="0" err="1">
                  <a:solidFill>
                    <a:prstClr val="white"/>
                  </a:solidFill>
                  <a:latin typeface="Helvetica"/>
                  <a:cs typeface="Helvetica"/>
                </a:rPr>
                <a:t>www.knust.edu.gh</a:t>
              </a:r>
              <a:endParaRPr lang="en-US" sz="1200" dirty="0">
                <a:solidFill>
                  <a:prstClr val="white"/>
                </a:solidFill>
                <a:latin typeface="Helvetica"/>
                <a:cs typeface="Helvetica"/>
              </a:endParaRPr>
            </a:p>
          </p:txBody>
        </p:sp>
        <p:pic>
          <p:nvPicPr>
            <p:cNvPr id="12" name="Picture 11">
              <a:hlinkClick r:id="rId4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258" y="6042056"/>
              <a:ext cx="268162" cy="268162"/>
            </a:xfrm>
            <a:prstGeom prst="rect">
              <a:avLst/>
            </a:prstGeom>
          </p:spPr>
        </p:pic>
        <p:pic>
          <p:nvPicPr>
            <p:cNvPr id="13" name="Picture 12">
              <a:hlinkClick r:id="rId6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791" y="6029719"/>
              <a:ext cx="292217" cy="292217"/>
            </a:xfrm>
            <a:prstGeom prst="rect">
              <a:avLst/>
            </a:prstGeom>
          </p:spPr>
        </p:pic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600995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ABEE-5ED7-4733-B755-CB96ADE7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A0618-A658-46BD-AB6D-8208DA7FC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67DBE-C48C-42A1-94A3-9527A0944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27F4C-4D8F-4F03-9881-DADD3BC808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7925D-369F-411F-B885-734AB70D2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3643A2-98F3-42F1-9A82-FA5FFD7F8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62CF4-4E17-4D39-8E8E-8949A9CD9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DEEB83-1757-489A-8EE3-E5F48A35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8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50B1-6BD1-4645-81EE-9AC7858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7856AC-1564-422B-A261-A405B221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EC8FB-F905-4A5D-AB53-12C1AADB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74DBB-D2BA-424E-A50D-E0D78897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8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992351-298C-4CA7-A9E3-56F637FA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81D90-C9C0-4B17-89C3-13DA3A911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E314D-FD1B-4975-AE16-9CDCC63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2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9E3F-372A-407D-B334-3FD277550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0B83-8870-4B46-9F59-5CC84DEFB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CC3D7-7F10-42DA-8696-266C3AE69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E5CF6-7F8D-4850-9864-97DA86EA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46AFE-B880-46F5-B5C6-2DEC8AAF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75EDA-D7C7-4D5B-8ADA-2C4C0D16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9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A279-B977-4A7C-87E5-62231D946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C0D755-8571-44A5-AE1A-89C9201F5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34A2E-AFFE-48A4-A1FD-8FC6BEE61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5560A-540C-47FC-A6B0-665522069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A1103-4151-4737-9D9F-ECB366AA7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0B3C5-F017-4E10-86F3-4C24DEFA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5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EBDDA-E62D-4396-A585-79909DF6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1B46D-FE47-4863-91F5-8DF27DBA3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71081"/>
            <a:ext cx="10515600" cy="4277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7AB05-0A06-4E1C-9ABC-94BB04320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59539-6AA4-4B20-8277-ACCA791514EF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3E9AF-D197-4E5B-86F0-EB12503E8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37BCB-A864-4AA7-AA0C-5BBFBA97E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4">
            <a:extLst>
              <a:ext uri="{FF2B5EF4-FFF2-40B4-BE49-F238E27FC236}">
                <a16:creationId xmlns:a16="http://schemas.microsoft.com/office/drawing/2014/main" id="{80D9F926-6E46-4F05-AE32-30F68697C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3228" y="1718746"/>
            <a:ext cx="296458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GH" sz="4800" dirty="0">
                <a:solidFill>
                  <a:srgbClr val="FF0000"/>
                </a:solidFill>
              </a:rPr>
              <a:t>Lecture 8</a:t>
            </a:r>
          </a:p>
        </p:txBody>
      </p:sp>
      <p:sp>
        <p:nvSpPr>
          <p:cNvPr id="2052" name="Text Box 5">
            <a:extLst>
              <a:ext uri="{FF2B5EF4-FFF2-40B4-BE49-F238E27FC236}">
                <a16:creationId xmlns:a16="http://schemas.microsoft.com/office/drawing/2014/main" id="{72A6E6B2-0CF8-41CB-8F09-1CA7C00ED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3265" y="2892256"/>
            <a:ext cx="38862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GH" sz="3600" b="1" dirty="0"/>
              <a:t>Getting Funding or Financing</a:t>
            </a:r>
          </a:p>
        </p:txBody>
      </p:sp>
      <p:sp>
        <p:nvSpPr>
          <p:cNvPr id="2054" name="Slide Number Placeholder 8">
            <a:extLst>
              <a:ext uri="{FF2B5EF4-FFF2-40B4-BE49-F238E27FC236}">
                <a16:creationId xmlns:a16="http://schemas.microsoft.com/office/drawing/2014/main" id="{3E183B83-88DC-421D-8FC7-F50A4F8DA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EF699CC1-EBF2-49C0-BF8E-D8C5E34F35D1}" type="slidenum">
              <a:rPr lang="en-US" altLang="en-GH" sz="1400">
                <a:latin typeface="Arial" panose="020B0604020202020204" pitchFamily="34" charset="0"/>
              </a:rPr>
              <a:pPr/>
              <a:t>1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pic>
        <p:nvPicPr>
          <p:cNvPr id="152578" name="Picture 2" descr="Why Dollar Rules Nigeria — Economic Confidential">
            <a:extLst>
              <a:ext uri="{FF2B5EF4-FFF2-40B4-BE49-F238E27FC236}">
                <a16:creationId xmlns:a16="http://schemas.microsoft.com/office/drawing/2014/main" id="{A135B9B2-4BAA-4596-90BB-C3EF75BF8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00" y="957262"/>
            <a:ext cx="3378083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0D45FE-9C53-F345-FC35-78DFFE0D5185}"/>
              </a:ext>
            </a:extLst>
          </p:cNvPr>
          <p:cNvSpPr txBox="1"/>
          <p:nvPr/>
        </p:nvSpPr>
        <p:spPr>
          <a:xfrm>
            <a:off x="0" y="5380672"/>
            <a:ext cx="59218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Charlotte Adjanor-Doku, PhD</a:t>
            </a:r>
          </a:p>
          <a:p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Human Resource &amp; Organisational Development</a:t>
            </a:r>
          </a:p>
          <a:p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KNUST School of Business</a:t>
            </a:r>
          </a:p>
          <a:p>
            <a:r>
              <a:rPr lang="en-GB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cadjanor-doku@knust.edu.gh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59EC904-993C-4484-88F7-D89A854D32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Preparing to Raise Debt or Equity Financing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1 of 3</a:t>
            </a:r>
            <a:endParaRPr lang="en-US" altLang="en-GH" sz="3600">
              <a:latin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CBEE5-E83F-44EA-8BE9-23898914F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269" name="Footer Placeholder 5">
            <a:extLst>
              <a:ext uri="{FF2B5EF4-FFF2-40B4-BE49-F238E27FC236}">
                <a16:creationId xmlns:a16="http://schemas.microsoft.com/office/drawing/2014/main" id="{84B8DEF4-E3EA-4B36-B723-A4E7C05DA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11270" name="Slide Number Placeholder 6">
            <a:extLst>
              <a:ext uri="{FF2B5EF4-FFF2-40B4-BE49-F238E27FC236}">
                <a16:creationId xmlns:a16="http://schemas.microsoft.com/office/drawing/2014/main" id="{C72C0C3D-78AF-4CFC-A5D1-8DD947ED9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9C2B7416-43DE-48ED-8634-2FA46B77BC59}" type="slidenum">
              <a:rPr lang="en-US" altLang="en-GH" sz="1400">
                <a:latin typeface="Arial" panose="020B0604020202020204" pitchFamily="34" charset="0"/>
              </a:rPr>
              <a:pPr/>
              <a:t>10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11267" name="Line 4">
            <a:extLst>
              <a:ext uri="{FF2B5EF4-FFF2-40B4-BE49-F238E27FC236}">
                <a16:creationId xmlns:a16="http://schemas.microsoft.com/office/drawing/2014/main" id="{1675FFE9-C9FA-49BE-A18C-0462590A80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3716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pic>
        <p:nvPicPr>
          <p:cNvPr id="11268" name="Picture 7">
            <a:extLst>
              <a:ext uri="{FF2B5EF4-FFF2-40B4-BE49-F238E27FC236}">
                <a16:creationId xmlns:a16="http://schemas.microsoft.com/office/drawing/2014/main" id="{791C3EEC-04BF-4F33-8DE5-30CBF5B4D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2209800"/>
            <a:ext cx="85439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5">
            <a:extLst>
              <a:ext uri="{FF2B5EF4-FFF2-40B4-BE49-F238E27FC236}">
                <a16:creationId xmlns:a16="http://schemas.microsoft.com/office/drawing/2014/main" id="{DDF447F4-DE1C-49A8-8F8C-1B1E2E593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133600"/>
            <a:ext cx="3429000" cy="403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GH" altLang="en-GH" sz="2400"/>
          </a:p>
        </p:txBody>
      </p:sp>
      <p:sp>
        <p:nvSpPr>
          <p:cNvPr id="12292" name="Rectangle 5">
            <a:extLst>
              <a:ext uri="{FF2B5EF4-FFF2-40B4-BE49-F238E27FC236}">
                <a16:creationId xmlns:a16="http://schemas.microsoft.com/office/drawing/2014/main" id="{F55F5FAB-CEEF-44AA-9F57-DF8D517CC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133600"/>
            <a:ext cx="3429000" cy="403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GH" altLang="en-GH" sz="24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5A57CE-F108-4721-B847-D5DB6F045AA4}"/>
              </a:ext>
            </a:extLst>
          </p:cNvPr>
          <p:cNvCxnSpPr/>
          <p:nvPr/>
        </p:nvCxnSpPr>
        <p:spPr>
          <a:xfrm>
            <a:off x="2133600" y="2819400"/>
            <a:ext cx="3429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CFB2D1-4981-4D7B-A17E-C4C5D89325E0}"/>
              </a:ext>
            </a:extLst>
          </p:cNvPr>
          <p:cNvCxnSpPr/>
          <p:nvPr/>
        </p:nvCxnSpPr>
        <p:spPr>
          <a:xfrm>
            <a:off x="6477000" y="2819400"/>
            <a:ext cx="3429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5" name="TextBox 15">
            <a:extLst>
              <a:ext uri="{FF2B5EF4-FFF2-40B4-BE49-F238E27FC236}">
                <a16:creationId xmlns:a16="http://schemas.microsoft.com/office/drawing/2014/main" id="{C11CC29E-924F-4872-9C6A-86E0B22B0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209801"/>
            <a:ext cx="327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Equity Funding</a:t>
            </a:r>
          </a:p>
        </p:txBody>
      </p:sp>
      <p:sp>
        <p:nvSpPr>
          <p:cNvPr id="12296" name="TextBox 16">
            <a:extLst>
              <a:ext uri="{FF2B5EF4-FFF2-40B4-BE49-F238E27FC236}">
                <a16:creationId xmlns:a16="http://schemas.microsoft.com/office/drawing/2014/main" id="{566899A7-582C-41DB-92C4-177391BA2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286001"/>
            <a:ext cx="327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Debt Financing</a:t>
            </a:r>
          </a:p>
        </p:txBody>
      </p:sp>
      <p:sp>
        <p:nvSpPr>
          <p:cNvPr id="12297" name="TextBox 17">
            <a:extLst>
              <a:ext uri="{FF2B5EF4-FFF2-40B4-BE49-F238E27FC236}">
                <a16:creationId xmlns:a16="http://schemas.microsoft.com/office/drawing/2014/main" id="{64833923-2EC7-4C59-91DC-6A7F7CAED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0"/>
            <a:ext cx="31242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Means exchanging partial ownership in a firm, usually in the form of stock, for funding.</a:t>
            </a:r>
          </a:p>
        </p:txBody>
      </p:sp>
      <p:sp>
        <p:nvSpPr>
          <p:cNvPr id="12298" name="TextBox 18">
            <a:extLst>
              <a:ext uri="{FF2B5EF4-FFF2-40B4-BE49-F238E27FC236}">
                <a16:creationId xmlns:a16="http://schemas.microsoft.com/office/drawing/2014/main" id="{A1394CA0-AF39-4F0E-8182-58172D4C9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3048001"/>
            <a:ext cx="312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Is getting a loan. </a:t>
            </a:r>
          </a:p>
        </p:txBody>
      </p:sp>
      <p:sp>
        <p:nvSpPr>
          <p:cNvPr id="12299" name="Rectangle 2">
            <a:extLst>
              <a:ext uri="{FF2B5EF4-FFF2-40B4-BE49-F238E27FC236}">
                <a16:creationId xmlns:a16="http://schemas.microsoft.com/office/drawing/2014/main" id="{545DA039-1AEB-44A2-BB0B-60A945639C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 dirty="0">
                <a:latin typeface="Times New Roman" panose="02020603050405020304" pitchFamily="18" charset="0"/>
              </a:rPr>
              <a:t>Preparing to Raise Debt or Equity Financing</a:t>
            </a:r>
            <a:br>
              <a:rPr lang="en-US" altLang="en-GH" sz="3600" dirty="0">
                <a:latin typeface="Times New Roman" panose="02020603050405020304" pitchFamily="18" charset="0"/>
              </a:rPr>
            </a:br>
            <a:r>
              <a:rPr lang="en-US" altLang="en-GH" sz="2000" dirty="0">
                <a:latin typeface="Times New Roman" panose="02020603050405020304" pitchFamily="18" charset="0"/>
              </a:rPr>
              <a:t>2 of 3</a:t>
            </a:r>
            <a:endParaRPr lang="en-US" altLang="en-GH" sz="3600" dirty="0">
              <a:latin typeface="Times New Roman" panose="02020603050405020304" pitchFamily="18" charset="0"/>
            </a:endParaRPr>
          </a:p>
        </p:txBody>
      </p:sp>
      <p:sp>
        <p:nvSpPr>
          <p:cNvPr id="12301" name="Footer Placeholder 15">
            <a:extLst>
              <a:ext uri="{FF2B5EF4-FFF2-40B4-BE49-F238E27FC236}">
                <a16:creationId xmlns:a16="http://schemas.microsoft.com/office/drawing/2014/main" id="{A746DA4F-EEF9-4E0C-9C51-C4C02832C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12302" name="Slide Number Placeholder 16">
            <a:extLst>
              <a:ext uri="{FF2B5EF4-FFF2-40B4-BE49-F238E27FC236}">
                <a16:creationId xmlns:a16="http://schemas.microsoft.com/office/drawing/2014/main" id="{21DDDDE3-240D-4459-A935-AC0B0140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FA746DC7-DC2D-4CB4-AEDE-54839D05726C}" type="slidenum">
              <a:rPr lang="en-US" altLang="en-GH" sz="1400">
                <a:latin typeface="Arial" panose="020B0604020202020204" pitchFamily="34" charset="0"/>
              </a:rPr>
              <a:pPr/>
              <a:t>11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12300" name="TextBox 16">
            <a:extLst>
              <a:ext uri="{FF2B5EF4-FFF2-40B4-BE49-F238E27FC236}">
                <a16:creationId xmlns:a16="http://schemas.microsoft.com/office/drawing/2014/main" id="{A6CF5330-E101-4BDE-8303-49F38B893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371601"/>
            <a:ext cx="5181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Two Most Common Alternatives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6BA6947-82D5-4F1A-9078-26FFDE432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Preparing to Raise Debt or Equity Financing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3 of 3</a:t>
            </a:r>
            <a:endParaRPr lang="en-US" altLang="en-GH" sz="3600">
              <a:latin typeface="Times New Roman" panose="02020603050405020304" pitchFamily="18" charset="0"/>
            </a:endParaRPr>
          </a:p>
        </p:txBody>
      </p:sp>
      <p:sp>
        <p:nvSpPr>
          <p:cNvPr id="13318" name="Footer Placeholder 6">
            <a:extLst>
              <a:ext uri="{FF2B5EF4-FFF2-40B4-BE49-F238E27FC236}">
                <a16:creationId xmlns:a16="http://schemas.microsoft.com/office/drawing/2014/main" id="{5EA0BA9E-F330-4DB3-BC22-572D52697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13319" name="Slide Number Placeholder 8">
            <a:extLst>
              <a:ext uri="{FF2B5EF4-FFF2-40B4-BE49-F238E27FC236}">
                <a16:creationId xmlns:a16="http://schemas.microsoft.com/office/drawing/2014/main" id="{7CFF89EF-209A-4A9A-86AF-BA452D511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A23C1E52-C86B-4853-A680-BBD306BB9A03}" type="slidenum">
              <a:rPr lang="en-US" altLang="en-GH" sz="1400">
                <a:latin typeface="Arial" panose="020B0604020202020204" pitchFamily="34" charset="0"/>
              </a:rPr>
              <a:pPr/>
              <a:t>12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13316" name="Text Box 6">
            <a:extLst>
              <a:ext uri="{FF2B5EF4-FFF2-40B4-BE49-F238E27FC236}">
                <a16:creationId xmlns:a16="http://schemas.microsoft.com/office/drawing/2014/main" id="{F558D4ED-0991-4487-A858-2339F05B7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943" y="1271705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GH" sz="2000" dirty="0"/>
              <a:t>Matching a New Venture</a:t>
            </a:r>
            <a:r>
              <a:rPr lang="en-US" altLang="en-US" sz="2000" dirty="0"/>
              <a:t>’</a:t>
            </a:r>
            <a:r>
              <a:rPr lang="en-US" altLang="en-GH" sz="2000" dirty="0"/>
              <a:t>s Characteristics with the Appropriate Form of Financing or Funding</a:t>
            </a:r>
          </a:p>
        </p:txBody>
      </p:sp>
      <p:pic>
        <p:nvPicPr>
          <p:cNvPr id="13317" name="Picture 7">
            <a:extLst>
              <a:ext uri="{FF2B5EF4-FFF2-40B4-BE49-F238E27FC236}">
                <a16:creationId xmlns:a16="http://schemas.microsoft.com/office/drawing/2014/main" id="{F7E20A39-83E6-491E-B6F9-61F7ECB20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069432"/>
            <a:ext cx="6572250" cy="417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53539A0-14E9-4AE3-947A-CDCD7FF274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Preparing an Elevator Speech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1 of 2</a:t>
            </a:r>
            <a:endParaRPr lang="en-US" altLang="en-GH" sz="3600">
              <a:latin typeface="Times New Roman" panose="02020603050405020304" pitchFamily="18" charset="0"/>
            </a:endParaRPr>
          </a:p>
        </p:txBody>
      </p:sp>
      <p:sp>
        <p:nvSpPr>
          <p:cNvPr id="14344" name="Footer Placeholder 8">
            <a:extLst>
              <a:ext uri="{FF2B5EF4-FFF2-40B4-BE49-F238E27FC236}">
                <a16:creationId xmlns:a16="http://schemas.microsoft.com/office/drawing/2014/main" id="{98FDC51D-99BE-44CE-9338-A00FB5EB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14345" name="Slide Number Placeholder 9">
            <a:extLst>
              <a:ext uri="{FF2B5EF4-FFF2-40B4-BE49-F238E27FC236}">
                <a16:creationId xmlns:a16="http://schemas.microsoft.com/office/drawing/2014/main" id="{1099DC79-0507-4EF8-8D47-68D174EF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042E6939-F28B-4D86-871E-356C213F657E}" type="slidenum">
              <a:rPr lang="en-US" altLang="en-GH" sz="1400">
                <a:latin typeface="Arial" panose="020B0604020202020204" pitchFamily="34" charset="0"/>
              </a:rPr>
              <a:pPr/>
              <a:t>13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14340" name="Rectangle 5">
            <a:extLst>
              <a:ext uri="{FF2B5EF4-FFF2-40B4-BE49-F238E27FC236}">
                <a16:creationId xmlns:a16="http://schemas.microsoft.com/office/drawing/2014/main" id="{47D7EF1C-5E79-4DBA-91E1-F7CD948AE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1524000"/>
            <a:ext cx="4800600" cy="4648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GH" altLang="en-GH" sz="2400"/>
          </a:p>
        </p:txBody>
      </p:sp>
      <p:sp>
        <p:nvSpPr>
          <p:cNvPr id="14341" name="TextBox 11">
            <a:extLst>
              <a:ext uri="{FF2B5EF4-FFF2-40B4-BE49-F238E27FC236}">
                <a16:creationId xmlns:a16="http://schemas.microsoft.com/office/drawing/2014/main" id="{F5DC44D1-0455-4740-852D-B5043722A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600201"/>
            <a:ext cx="464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GH" sz="2400"/>
              <a:t>Purpose</a:t>
            </a:r>
          </a:p>
        </p:txBody>
      </p:sp>
      <p:sp>
        <p:nvSpPr>
          <p:cNvPr id="14342" name="TextBox 12">
            <a:extLst>
              <a:ext uri="{FF2B5EF4-FFF2-40B4-BE49-F238E27FC236}">
                <a16:creationId xmlns:a16="http://schemas.microsoft.com/office/drawing/2014/main" id="{8F78884B-C958-4FB2-8DCE-F3C274949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133600"/>
            <a:ext cx="4572000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buFontTx/>
              <a:buChar char="•"/>
            </a:pPr>
            <a:r>
              <a:rPr lang="en-US" altLang="en-GH" sz="2400"/>
              <a:t> An elevator speech is a brief,</a:t>
            </a:r>
          </a:p>
          <a:p>
            <a:pPr>
              <a:lnSpc>
                <a:spcPts val="3200"/>
              </a:lnSpc>
            </a:pPr>
            <a:r>
              <a:rPr lang="en-US" altLang="en-GH" sz="2400"/>
              <a:t>  carefully constructed statement </a:t>
            </a:r>
          </a:p>
          <a:p>
            <a:pPr>
              <a:lnSpc>
                <a:spcPts val="3200"/>
              </a:lnSpc>
            </a:pPr>
            <a:r>
              <a:rPr lang="en-US" altLang="en-GH" sz="2400"/>
              <a:t>  that outlines the merits of a</a:t>
            </a:r>
          </a:p>
          <a:p>
            <a:pPr>
              <a:lnSpc>
                <a:spcPts val="3200"/>
              </a:lnSpc>
            </a:pPr>
            <a:r>
              <a:rPr lang="en-US" altLang="en-GH" sz="2400"/>
              <a:t>  business opportunity.</a:t>
            </a:r>
          </a:p>
          <a:p>
            <a:pPr>
              <a:lnSpc>
                <a:spcPts val="3200"/>
              </a:lnSpc>
              <a:buFontTx/>
              <a:buChar char="•"/>
            </a:pPr>
            <a:r>
              <a:rPr lang="en-US" altLang="en-GH" sz="2400"/>
              <a:t> There are many occasions when a</a:t>
            </a:r>
          </a:p>
          <a:p>
            <a:pPr>
              <a:lnSpc>
                <a:spcPts val="3200"/>
              </a:lnSpc>
            </a:pPr>
            <a:r>
              <a:rPr lang="en-US" altLang="en-GH" sz="2400"/>
              <a:t>  carefully constructed elevator </a:t>
            </a:r>
          </a:p>
          <a:p>
            <a:pPr>
              <a:lnSpc>
                <a:spcPts val="3200"/>
              </a:lnSpc>
            </a:pPr>
            <a:r>
              <a:rPr lang="en-US" altLang="en-GH" sz="2400"/>
              <a:t>  speech might come in handy.</a:t>
            </a:r>
          </a:p>
          <a:p>
            <a:pPr>
              <a:lnSpc>
                <a:spcPts val="3200"/>
              </a:lnSpc>
              <a:buFontTx/>
              <a:buChar char="•"/>
            </a:pPr>
            <a:r>
              <a:rPr lang="en-US" altLang="en-GH" sz="2400"/>
              <a:t> Most elevator speeches are</a:t>
            </a:r>
          </a:p>
          <a:p>
            <a:pPr>
              <a:lnSpc>
                <a:spcPts val="3200"/>
              </a:lnSpc>
            </a:pPr>
            <a:r>
              <a:rPr lang="en-US" altLang="en-GH" sz="2400"/>
              <a:t>  around 60 seconds long.   </a:t>
            </a:r>
          </a:p>
          <a:p>
            <a:pPr eaLnBrk="1" hangingPunct="1"/>
            <a:endParaRPr lang="en-US" altLang="en-GH" sz="2400"/>
          </a:p>
        </p:txBody>
      </p:sp>
      <p:sp>
        <p:nvSpPr>
          <p:cNvPr id="14343" name="TextBox 10">
            <a:extLst>
              <a:ext uri="{FF2B5EF4-FFF2-40B4-BE49-F238E27FC236}">
                <a16:creationId xmlns:a16="http://schemas.microsoft.com/office/drawing/2014/main" id="{378E720B-8563-449E-A1A6-B763C563E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819401"/>
            <a:ext cx="3048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/>
              <a:t>Elevator Speech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F12C5B53-C7BF-41D5-B7C1-627295882C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Preparing an Elevator Speech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2 of 2</a:t>
            </a:r>
            <a:endParaRPr lang="en-US" altLang="en-GH" sz="3600">
              <a:latin typeface="Times New Roman" panose="02020603050405020304" pitchFamily="18" charset="0"/>
            </a:endParaRPr>
          </a:p>
        </p:txBody>
      </p:sp>
      <p:sp>
        <p:nvSpPr>
          <p:cNvPr id="15385" name="Footer Placeholder 25">
            <a:extLst>
              <a:ext uri="{FF2B5EF4-FFF2-40B4-BE49-F238E27FC236}">
                <a16:creationId xmlns:a16="http://schemas.microsoft.com/office/drawing/2014/main" id="{F109E3BC-E011-4A17-B4A2-C1178D62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15386" name="Slide Number Placeholder 26">
            <a:extLst>
              <a:ext uri="{FF2B5EF4-FFF2-40B4-BE49-F238E27FC236}">
                <a16:creationId xmlns:a16="http://schemas.microsoft.com/office/drawing/2014/main" id="{11539FA5-02F9-493E-A729-53ECB40D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82FB222B-B50B-4493-BA66-B60D855928C5}" type="slidenum">
              <a:rPr lang="en-US" altLang="en-GH" sz="1400">
                <a:latin typeface="Arial" panose="020B0604020202020204" pitchFamily="34" charset="0"/>
              </a:rPr>
              <a:pPr/>
              <a:t>14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15364" name="Rectangle 7">
            <a:extLst>
              <a:ext uri="{FF2B5EF4-FFF2-40B4-BE49-F238E27FC236}">
                <a16:creationId xmlns:a16="http://schemas.microsoft.com/office/drawing/2014/main" id="{DD597EFD-1E24-419A-95ED-38CD38784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24000"/>
            <a:ext cx="8153400" cy="4724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GH" altLang="en-GH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825079-A5E7-4B18-AF4E-E29CC75C6DFF}"/>
              </a:ext>
            </a:extLst>
          </p:cNvPr>
          <p:cNvCxnSpPr/>
          <p:nvPr/>
        </p:nvCxnSpPr>
        <p:spPr>
          <a:xfrm rot="5400000">
            <a:off x="915194" y="3885406"/>
            <a:ext cx="4724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235F72-7AD7-441F-86A0-69EA723B43B8}"/>
              </a:ext>
            </a:extLst>
          </p:cNvPr>
          <p:cNvCxnSpPr/>
          <p:nvPr/>
        </p:nvCxnSpPr>
        <p:spPr>
          <a:xfrm rot="5400000">
            <a:off x="5944394" y="3885406"/>
            <a:ext cx="4724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48A05-CC1B-4E8B-A077-B5EDF40FD314}"/>
              </a:ext>
            </a:extLst>
          </p:cNvPr>
          <p:cNvCxnSpPr/>
          <p:nvPr/>
        </p:nvCxnSpPr>
        <p:spPr>
          <a:xfrm>
            <a:off x="1981200" y="2514600"/>
            <a:ext cx="8153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76DAB0-30F1-430F-964E-9685CAA95B94}"/>
              </a:ext>
            </a:extLst>
          </p:cNvPr>
          <p:cNvCxnSpPr/>
          <p:nvPr/>
        </p:nvCxnSpPr>
        <p:spPr>
          <a:xfrm>
            <a:off x="1981200" y="3429000"/>
            <a:ext cx="8153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2C1BD2-C107-4889-A2B3-1D8AE662D694}"/>
              </a:ext>
            </a:extLst>
          </p:cNvPr>
          <p:cNvCxnSpPr/>
          <p:nvPr/>
        </p:nvCxnSpPr>
        <p:spPr>
          <a:xfrm>
            <a:off x="1981200" y="4419600"/>
            <a:ext cx="8153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584AF6-E39F-4A9F-87A8-56C0284C25FA}"/>
              </a:ext>
            </a:extLst>
          </p:cNvPr>
          <p:cNvCxnSpPr/>
          <p:nvPr/>
        </p:nvCxnSpPr>
        <p:spPr>
          <a:xfrm>
            <a:off x="1981200" y="5410200"/>
            <a:ext cx="8153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1" name="TextBox 20">
            <a:extLst>
              <a:ext uri="{FF2B5EF4-FFF2-40B4-BE49-F238E27FC236}">
                <a16:creationId xmlns:a16="http://schemas.microsoft.com/office/drawing/2014/main" id="{72EFDE09-6B28-449F-BE57-9C5F98F4D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752601"/>
            <a:ext cx="1143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Step 1</a:t>
            </a:r>
          </a:p>
        </p:txBody>
      </p:sp>
      <p:sp>
        <p:nvSpPr>
          <p:cNvPr id="15372" name="TextBox 21">
            <a:extLst>
              <a:ext uri="{FF2B5EF4-FFF2-40B4-BE49-F238E27FC236}">
                <a16:creationId xmlns:a16="http://schemas.microsoft.com/office/drawing/2014/main" id="{6ED264BB-2CCF-49A0-B8A0-4FE2A9D6F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743201"/>
            <a:ext cx="1143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Step 2</a:t>
            </a:r>
          </a:p>
        </p:txBody>
      </p:sp>
      <p:sp>
        <p:nvSpPr>
          <p:cNvPr id="15373" name="TextBox 22">
            <a:extLst>
              <a:ext uri="{FF2B5EF4-FFF2-40B4-BE49-F238E27FC236}">
                <a16:creationId xmlns:a16="http://schemas.microsoft.com/office/drawing/2014/main" id="{FE81F74B-27E8-4BF4-B44A-44A5DB480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657601"/>
            <a:ext cx="1143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Step 3</a:t>
            </a:r>
          </a:p>
        </p:txBody>
      </p:sp>
      <p:sp>
        <p:nvSpPr>
          <p:cNvPr id="15374" name="TextBox 23">
            <a:extLst>
              <a:ext uri="{FF2B5EF4-FFF2-40B4-BE49-F238E27FC236}">
                <a16:creationId xmlns:a16="http://schemas.microsoft.com/office/drawing/2014/main" id="{2A4BD3FD-FD5E-43F2-8006-34C8649A0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648201"/>
            <a:ext cx="1143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Step 4</a:t>
            </a:r>
          </a:p>
        </p:txBody>
      </p:sp>
      <p:sp>
        <p:nvSpPr>
          <p:cNvPr id="15375" name="TextBox 24">
            <a:extLst>
              <a:ext uri="{FF2B5EF4-FFF2-40B4-BE49-F238E27FC236}">
                <a16:creationId xmlns:a16="http://schemas.microsoft.com/office/drawing/2014/main" id="{7AB764A7-7913-43E0-A1B8-98D1F6331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562601"/>
            <a:ext cx="1143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Total</a:t>
            </a:r>
          </a:p>
        </p:txBody>
      </p:sp>
      <p:sp>
        <p:nvSpPr>
          <p:cNvPr id="15376" name="TextBox 25">
            <a:extLst>
              <a:ext uri="{FF2B5EF4-FFF2-40B4-BE49-F238E27FC236}">
                <a16:creationId xmlns:a16="http://schemas.microsoft.com/office/drawing/2014/main" id="{F8467A95-6A29-4B4B-BA74-904B673D4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1752601"/>
            <a:ext cx="1600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20 seconds</a:t>
            </a:r>
          </a:p>
        </p:txBody>
      </p:sp>
      <p:sp>
        <p:nvSpPr>
          <p:cNvPr id="15377" name="TextBox 26">
            <a:extLst>
              <a:ext uri="{FF2B5EF4-FFF2-40B4-BE49-F238E27FC236}">
                <a16:creationId xmlns:a16="http://schemas.microsoft.com/office/drawing/2014/main" id="{276CA7DE-CA86-4156-A714-AB6F33660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2667001"/>
            <a:ext cx="1600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20 seconds</a:t>
            </a:r>
          </a:p>
        </p:txBody>
      </p:sp>
      <p:sp>
        <p:nvSpPr>
          <p:cNvPr id="15378" name="TextBox 27">
            <a:extLst>
              <a:ext uri="{FF2B5EF4-FFF2-40B4-BE49-F238E27FC236}">
                <a16:creationId xmlns:a16="http://schemas.microsoft.com/office/drawing/2014/main" id="{000F9EEB-A4A6-4DA8-9E53-D2D234D83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3657601"/>
            <a:ext cx="1600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10 seconds</a:t>
            </a:r>
          </a:p>
        </p:txBody>
      </p:sp>
      <p:sp>
        <p:nvSpPr>
          <p:cNvPr id="15379" name="TextBox 28">
            <a:extLst>
              <a:ext uri="{FF2B5EF4-FFF2-40B4-BE49-F238E27FC236}">
                <a16:creationId xmlns:a16="http://schemas.microsoft.com/office/drawing/2014/main" id="{BB88880E-BB4D-403C-A5F8-DC119F54F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4648201"/>
            <a:ext cx="1600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10 seconds</a:t>
            </a:r>
          </a:p>
        </p:txBody>
      </p:sp>
      <p:sp>
        <p:nvSpPr>
          <p:cNvPr id="15380" name="TextBox 29">
            <a:extLst>
              <a:ext uri="{FF2B5EF4-FFF2-40B4-BE49-F238E27FC236}">
                <a16:creationId xmlns:a16="http://schemas.microsoft.com/office/drawing/2014/main" id="{4A6AC01F-9FA7-45FA-8F8C-8E552EC28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5562601"/>
            <a:ext cx="1600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60 seconds</a:t>
            </a:r>
          </a:p>
        </p:txBody>
      </p:sp>
      <p:sp>
        <p:nvSpPr>
          <p:cNvPr id="15381" name="TextBox 30">
            <a:extLst>
              <a:ext uri="{FF2B5EF4-FFF2-40B4-BE49-F238E27FC236}">
                <a16:creationId xmlns:a16="http://schemas.microsoft.com/office/drawing/2014/main" id="{57EA2D48-7BFE-495A-80AA-3DF5AC8B9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676401"/>
            <a:ext cx="4724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GH" sz="2400"/>
              <a:t>Describe the opportunity or problem that needs to be solved.</a:t>
            </a:r>
          </a:p>
        </p:txBody>
      </p:sp>
      <p:sp>
        <p:nvSpPr>
          <p:cNvPr id="15382" name="TextBox 31">
            <a:extLst>
              <a:ext uri="{FF2B5EF4-FFF2-40B4-BE49-F238E27FC236}">
                <a16:creationId xmlns:a16="http://schemas.microsoft.com/office/drawing/2014/main" id="{11774396-3F87-43ED-8762-52E030290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590801"/>
            <a:ext cx="4876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GH" sz="2400"/>
              <a:t>Describe how your product meets the opportunity or solves the problem.</a:t>
            </a:r>
          </a:p>
        </p:txBody>
      </p:sp>
      <p:sp>
        <p:nvSpPr>
          <p:cNvPr id="15383" name="TextBox 32">
            <a:extLst>
              <a:ext uri="{FF2B5EF4-FFF2-40B4-BE49-F238E27FC236}">
                <a16:creationId xmlns:a16="http://schemas.microsoft.com/office/drawing/2014/main" id="{75EE15E5-3428-4B92-8D9B-5B5AAB1A4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581401"/>
            <a:ext cx="464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GH" sz="2400"/>
              <a:t>Describe your qualifications.</a:t>
            </a:r>
          </a:p>
        </p:txBody>
      </p:sp>
      <p:sp>
        <p:nvSpPr>
          <p:cNvPr id="15384" name="TextBox 33">
            <a:extLst>
              <a:ext uri="{FF2B5EF4-FFF2-40B4-BE49-F238E27FC236}">
                <a16:creationId xmlns:a16="http://schemas.microsoft.com/office/drawing/2014/main" id="{DB0D4A9B-FD3B-4B22-BCD8-34620CC53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4495801"/>
            <a:ext cx="464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GH" sz="2400"/>
              <a:t>Describe your market.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6AB79A7-4256-48CB-9130-6A5FAF9C95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Sources of Equity Funding</a:t>
            </a:r>
          </a:p>
        </p:txBody>
      </p:sp>
      <p:sp>
        <p:nvSpPr>
          <p:cNvPr id="16394" name="Footer Placeholder 10">
            <a:extLst>
              <a:ext uri="{FF2B5EF4-FFF2-40B4-BE49-F238E27FC236}">
                <a16:creationId xmlns:a16="http://schemas.microsoft.com/office/drawing/2014/main" id="{76D954F2-B3AE-4606-8727-88A105520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16395" name="Slide Number Placeholder 12">
            <a:extLst>
              <a:ext uri="{FF2B5EF4-FFF2-40B4-BE49-F238E27FC236}">
                <a16:creationId xmlns:a16="http://schemas.microsoft.com/office/drawing/2014/main" id="{F7F40FFD-2261-4665-AACB-0F3356AE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0DCEB2AF-AC2D-4262-AEBA-4A3E78DBC7B2}" type="slidenum">
              <a:rPr lang="en-US" altLang="en-GH" sz="1400">
                <a:latin typeface="Arial" panose="020B0604020202020204" pitchFamily="34" charset="0"/>
              </a:rPr>
              <a:pPr/>
              <a:t>15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16387" name="Line 3">
            <a:extLst>
              <a:ext uri="{FF2B5EF4-FFF2-40B4-BE49-F238E27FC236}">
                <a16:creationId xmlns:a16="http://schemas.microsoft.com/office/drawing/2014/main" id="{BF65D518-5DDE-4A41-A645-9F3F6969A5B8}"/>
              </a:ext>
            </a:extLst>
          </p:cNvPr>
          <p:cNvSpPr>
            <a:spLocks noChangeShapeType="1"/>
          </p:cNvSpPr>
          <p:nvPr/>
        </p:nvSpPr>
        <p:spPr bwMode="auto">
          <a:xfrm>
            <a:off x="930442" y="1758214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16388" name="Rectangle 6">
            <a:extLst>
              <a:ext uri="{FF2B5EF4-FFF2-40B4-BE49-F238E27FC236}">
                <a16:creationId xmlns:a16="http://schemas.microsoft.com/office/drawing/2014/main" id="{6EFBC4D8-9479-4940-8A72-742F1BDEF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209800"/>
            <a:ext cx="2438400" cy="990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GH" altLang="en-GH"/>
          </a:p>
        </p:txBody>
      </p:sp>
      <p:sp>
        <p:nvSpPr>
          <p:cNvPr id="16389" name="Rectangle 7">
            <a:extLst>
              <a:ext uri="{FF2B5EF4-FFF2-40B4-BE49-F238E27FC236}">
                <a16:creationId xmlns:a16="http://schemas.microsoft.com/office/drawing/2014/main" id="{2F15A6EA-FB58-4CF5-916D-07511DB1B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209800"/>
            <a:ext cx="2438400" cy="990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GH" altLang="en-GH"/>
          </a:p>
        </p:txBody>
      </p:sp>
      <p:sp>
        <p:nvSpPr>
          <p:cNvPr id="16390" name="Rectangle 8">
            <a:extLst>
              <a:ext uri="{FF2B5EF4-FFF2-40B4-BE49-F238E27FC236}">
                <a16:creationId xmlns:a16="http://schemas.microsoft.com/office/drawing/2014/main" id="{2D7B044C-D7AC-439F-A11D-E1B4C6B8E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038600"/>
            <a:ext cx="2438400" cy="990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GH" altLang="en-GH"/>
          </a:p>
        </p:txBody>
      </p:sp>
      <p:sp>
        <p:nvSpPr>
          <p:cNvPr id="16391" name="Text Box 9">
            <a:extLst>
              <a:ext uri="{FF2B5EF4-FFF2-40B4-BE49-F238E27FC236}">
                <a16:creationId xmlns:a16="http://schemas.microsoft.com/office/drawing/2014/main" id="{C23985A6-459D-4A2A-A921-6CA1E7646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4384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GH" sz="2400"/>
              <a:t>Venture Capital</a:t>
            </a:r>
          </a:p>
        </p:txBody>
      </p:sp>
      <p:sp>
        <p:nvSpPr>
          <p:cNvPr id="16392" name="Text Box 10">
            <a:extLst>
              <a:ext uri="{FF2B5EF4-FFF2-40B4-BE49-F238E27FC236}">
                <a16:creationId xmlns:a16="http://schemas.microsoft.com/office/drawing/2014/main" id="{A49CD251-1653-4C96-A743-24B4A46CB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4384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GH" sz="2400"/>
              <a:t>Business Angels</a:t>
            </a:r>
          </a:p>
        </p:txBody>
      </p:sp>
      <p:sp>
        <p:nvSpPr>
          <p:cNvPr id="16393" name="Text Box 12">
            <a:extLst>
              <a:ext uri="{FF2B5EF4-FFF2-40B4-BE49-F238E27FC236}">
                <a16:creationId xmlns:a16="http://schemas.microsoft.com/office/drawing/2014/main" id="{34AC16D2-715A-42D4-A06D-6F6BF29EF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4114801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GH" sz="2400"/>
              <a:t>Initial Public Offerings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C8AC2A31-CE53-44E6-B706-8140AF046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Business Angels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1 of 2</a:t>
            </a:r>
            <a:endParaRPr lang="en-US" altLang="en-GH" sz="3600">
              <a:latin typeface="Times New Roman" panose="02020603050405020304" pitchFamily="18" charset="0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D3404198-1132-4B7C-B5CC-75806F1A7D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GH" sz="2800" dirty="0">
                <a:latin typeface="Times New Roman" panose="02020603050405020304" pitchFamily="18" charset="0"/>
              </a:rPr>
              <a:t>Business Angels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Are individuals who invest their personal capital directly in start-ups.  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The prototypical business angel is about 50 years old, has high income and wealth, is well educated, has succeeded as an entrepreneur, and is interested in the start-up process.  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The number of angel investors in the U.S. has increased dramatically over the past decade.</a:t>
            </a:r>
          </a:p>
        </p:txBody>
      </p:sp>
      <p:sp>
        <p:nvSpPr>
          <p:cNvPr id="17413" name="Footer Placeholder 5">
            <a:extLst>
              <a:ext uri="{FF2B5EF4-FFF2-40B4-BE49-F238E27FC236}">
                <a16:creationId xmlns:a16="http://schemas.microsoft.com/office/drawing/2014/main" id="{3B5EC315-9CFE-477E-AFC2-C4F2A0E3E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17414" name="Slide Number Placeholder 7">
            <a:extLst>
              <a:ext uri="{FF2B5EF4-FFF2-40B4-BE49-F238E27FC236}">
                <a16:creationId xmlns:a16="http://schemas.microsoft.com/office/drawing/2014/main" id="{2761152D-D4FF-4F4B-8016-75723ED2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9E8A8272-24C5-4891-8F75-3C5632827C3D}" type="slidenum">
              <a:rPr lang="en-US" altLang="en-GH" sz="1400">
                <a:latin typeface="Arial" panose="020B0604020202020204" pitchFamily="34" charset="0"/>
              </a:rPr>
              <a:pPr/>
              <a:t>16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E98B91B5-FD11-4721-ACEE-0E2EE43150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6880" y="1556084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71508B71-F10E-415A-8E88-4C0DEF0D9D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Business Angels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2 of 2</a:t>
            </a:r>
            <a:endParaRPr lang="en-US" altLang="en-GH" sz="3600">
              <a:latin typeface="Times New Roman" panose="02020603050405020304" pitchFamily="18" charset="0"/>
            </a:endParaRP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402A58D-1950-4751-9328-10E731EC0D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GH" sz="2800" dirty="0">
                <a:latin typeface="Times New Roman" panose="02020603050405020304" pitchFamily="18" charset="0"/>
              </a:rPr>
              <a:t>Business Angels (continued)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Business angels are valuable because of their willingness to make relatively small investments. </a:t>
            </a:r>
          </a:p>
          <a:p>
            <a:pPr lvl="2" eaLnBrk="1" hangingPunct="1"/>
            <a:r>
              <a:rPr lang="en-US" altLang="en-GH" dirty="0">
                <a:latin typeface="Times New Roman" panose="02020603050405020304" pitchFamily="18" charset="0"/>
              </a:rPr>
              <a:t>These investors generally invest between $10,000 and $500,000 in a single company.</a:t>
            </a:r>
          </a:p>
          <a:p>
            <a:pPr lvl="2" eaLnBrk="1" hangingPunct="1"/>
            <a:r>
              <a:rPr lang="en-US" altLang="en-GH" dirty="0">
                <a:latin typeface="Times New Roman" panose="02020603050405020304" pitchFamily="18" charset="0"/>
              </a:rPr>
              <a:t>Are looking for companies that have the potential to grow between 30% to 40% per year.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Business angels are difficult to find.  </a:t>
            </a:r>
          </a:p>
        </p:txBody>
      </p:sp>
      <p:sp>
        <p:nvSpPr>
          <p:cNvPr id="18437" name="Footer Placeholder 5">
            <a:extLst>
              <a:ext uri="{FF2B5EF4-FFF2-40B4-BE49-F238E27FC236}">
                <a16:creationId xmlns:a16="http://schemas.microsoft.com/office/drawing/2014/main" id="{443172D1-1116-4AF7-AB94-5BAB57F6F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18438" name="Slide Number Placeholder 7">
            <a:extLst>
              <a:ext uri="{FF2B5EF4-FFF2-40B4-BE49-F238E27FC236}">
                <a16:creationId xmlns:a16="http://schemas.microsoft.com/office/drawing/2014/main" id="{6F634B21-54C9-4477-823E-9D31AE171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F3009233-FE8A-4C24-AED4-D10E921FFB0F}" type="slidenum">
              <a:rPr lang="en-US" altLang="en-GH" sz="1400">
                <a:latin typeface="Arial" panose="020B0604020202020204" pitchFamily="34" charset="0"/>
              </a:rPr>
              <a:pPr/>
              <a:t>17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8DF7FBE1-ADA3-4893-9DA5-08C410AF5C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6505" y="1527208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C38FE7F-1E90-4C4C-8F62-294878E053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Venture Capital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1 of 3</a:t>
            </a:r>
            <a:endParaRPr lang="en-US" altLang="en-GH" sz="3600">
              <a:latin typeface="Times New Roman" panose="02020603050405020304" pitchFamily="18" charset="0"/>
            </a:endParaRP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DE956FB1-5329-4010-BE3D-05F9AC0E83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GH" sz="2800" dirty="0">
                <a:latin typeface="Times New Roman" panose="02020603050405020304" pitchFamily="18" charset="0"/>
              </a:rPr>
              <a:t>Venture Capital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GH" sz="2400" dirty="0">
                <a:latin typeface="Times New Roman" panose="02020603050405020304" pitchFamily="18" charset="0"/>
              </a:rPr>
              <a:t>Is money that is invested by venture capital firms in start-ups and small businesses with exceptional growth potential.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GH" sz="2400" dirty="0">
                <a:latin typeface="Times New Roman" panose="02020603050405020304" pitchFamily="18" charset="0"/>
              </a:rPr>
              <a:t>There are about 875 venture capital firms in the U.S.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GH" sz="2000" dirty="0">
                <a:latin typeface="Times New Roman" panose="02020603050405020304" pitchFamily="18" charset="0"/>
              </a:rPr>
              <a:t>Venture capital firms are limited partnerships of money managers who raise money in </a:t>
            </a:r>
            <a:r>
              <a:rPr lang="en-US" altLang="en-US" sz="2000" dirty="0">
                <a:latin typeface="Times New Roman" panose="02020603050405020304" pitchFamily="18" charset="0"/>
              </a:rPr>
              <a:t>“</a:t>
            </a:r>
            <a:r>
              <a:rPr lang="en-US" altLang="en-GH" sz="2000" dirty="0">
                <a:latin typeface="Times New Roman" panose="02020603050405020304" pitchFamily="18" charset="0"/>
              </a:rPr>
              <a:t>funds</a:t>
            </a:r>
            <a:r>
              <a:rPr lang="en-US" altLang="en-US" sz="2000" dirty="0">
                <a:latin typeface="Times New Roman" panose="02020603050405020304" pitchFamily="18" charset="0"/>
              </a:rPr>
              <a:t>”</a:t>
            </a:r>
            <a:r>
              <a:rPr lang="en-US" altLang="en-GH" sz="2000" dirty="0">
                <a:latin typeface="Times New Roman" panose="02020603050405020304" pitchFamily="18" charset="0"/>
              </a:rPr>
              <a:t> to invest in start-ups and growing firms. 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GH" sz="2000" dirty="0">
                <a:latin typeface="Times New Roman" panose="02020603050405020304" pitchFamily="18" charset="0"/>
              </a:rPr>
              <a:t>The funds, or pool of money, are raised from wealthy individuals, pension plans, university endowments, foreign investors, and similar sources. 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GH" sz="2000" dirty="0">
                <a:latin typeface="Times New Roman" panose="02020603050405020304" pitchFamily="18" charset="0"/>
              </a:rPr>
              <a:t>The investors who invest in venture capital funds are called limited partners.  The venture capitalists are called general partners.  </a:t>
            </a:r>
          </a:p>
        </p:txBody>
      </p:sp>
      <p:sp>
        <p:nvSpPr>
          <p:cNvPr id="19461" name="Footer Placeholder 5">
            <a:extLst>
              <a:ext uri="{FF2B5EF4-FFF2-40B4-BE49-F238E27FC236}">
                <a16:creationId xmlns:a16="http://schemas.microsoft.com/office/drawing/2014/main" id="{AF50B86D-A777-4CF8-93DB-9FC17B94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19462" name="Slide Number Placeholder 7">
            <a:extLst>
              <a:ext uri="{FF2B5EF4-FFF2-40B4-BE49-F238E27FC236}">
                <a16:creationId xmlns:a16="http://schemas.microsoft.com/office/drawing/2014/main" id="{4B15BD60-56BF-412C-A795-4CE79AEC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9A8B6225-CA88-43C0-B9CB-348286953E50}" type="slidenum">
              <a:rPr lang="en-US" altLang="en-GH" sz="1400">
                <a:latin typeface="Arial" panose="020B0604020202020204" pitchFamily="34" charset="0"/>
              </a:rPr>
              <a:pPr/>
              <a:t>18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B2D58E2C-46E5-4278-B11F-E52E03E785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4632" y="158496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D94D7A3-3A91-4015-AA62-20FC4D3BD2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Venture Capital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2 of 3</a:t>
            </a:r>
            <a:endParaRPr lang="en-US" altLang="en-GH" sz="3600">
              <a:latin typeface="Times New Roman" panose="02020603050405020304" pitchFamily="18" charset="0"/>
            </a:endParaRP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6634BF59-2990-4A25-9338-0F5D15E3B4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GH" sz="2800" dirty="0">
                <a:latin typeface="Times New Roman" panose="02020603050405020304" pitchFamily="18" charset="0"/>
              </a:rPr>
              <a:t>Venture Capital (continued)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Venture capital firms fund very few entrepreneurial firms in comparison to business angels. </a:t>
            </a:r>
          </a:p>
          <a:p>
            <a:pPr lvl="2" eaLnBrk="1" hangingPunct="1"/>
            <a:r>
              <a:rPr lang="en-US" altLang="en-GH" sz="2000" dirty="0">
                <a:latin typeface="Times New Roman" panose="02020603050405020304" pitchFamily="18" charset="0"/>
              </a:rPr>
              <a:t>Many entrepreneurs get discouraged when they are repeatedly rejected for venture capital funding, even though they may have an excellent business plan. </a:t>
            </a:r>
          </a:p>
          <a:p>
            <a:pPr lvl="2" eaLnBrk="1" hangingPunct="1"/>
            <a:r>
              <a:rPr lang="en-US" altLang="en-GH" sz="2000" dirty="0">
                <a:latin typeface="Times New Roman" panose="02020603050405020304" pitchFamily="18" charset="0"/>
              </a:rPr>
              <a:t>Venture capitalists are looking for the </a:t>
            </a:r>
            <a:r>
              <a:rPr lang="en-US" altLang="en-US" sz="2000" dirty="0">
                <a:latin typeface="Times New Roman" panose="02020603050405020304" pitchFamily="18" charset="0"/>
              </a:rPr>
              <a:t>“</a:t>
            </a:r>
            <a:r>
              <a:rPr lang="en-US" altLang="en-GH" sz="2000" dirty="0">
                <a:latin typeface="Times New Roman" panose="02020603050405020304" pitchFamily="18" charset="0"/>
              </a:rPr>
              <a:t>home run</a:t>
            </a:r>
            <a:r>
              <a:rPr lang="en-US" altLang="en-US" sz="2000" dirty="0">
                <a:latin typeface="Times New Roman" panose="02020603050405020304" pitchFamily="18" charset="0"/>
              </a:rPr>
              <a:t>”</a:t>
            </a:r>
            <a:r>
              <a:rPr lang="en-US" altLang="en-GH" sz="2000" dirty="0">
                <a:latin typeface="Times New Roman" panose="02020603050405020304" pitchFamily="18" charset="0"/>
              </a:rPr>
              <a:t> and so reject the majority of the proposals they consider. </a:t>
            </a:r>
          </a:p>
          <a:p>
            <a:pPr lvl="2" eaLnBrk="1" hangingPunct="1"/>
            <a:r>
              <a:rPr lang="en-US" altLang="en-GH" sz="2000" dirty="0">
                <a:latin typeface="Times New Roman" panose="02020603050405020304" pitchFamily="18" charset="0"/>
              </a:rPr>
              <a:t>A distinct difference between angel investors and venture capital firms is that angels tend to invest earlier in the life of a company, whereas venture capitalists come in later.   </a:t>
            </a:r>
          </a:p>
        </p:txBody>
      </p:sp>
      <p:sp>
        <p:nvSpPr>
          <p:cNvPr id="20485" name="Footer Placeholder 5">
            <a:extLst>
              <a:ext uri="{FF2B5EF4-FFF2-40B4-BE49-F238E27FC236}">
                <a16:creationId xmlns:a16="http://schemas.microsoft.com/office/drawing/2014/main" id="{0AC808C9-0084-4B82-AD1A-8E8E67457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20486" name="Slide Number Placeholder 7">
            <a:extLst>
              <a:ext uri="{FF2B5EF4-FFF2-40B4-BE49-F238E27FC236}">
                <a16:creationId xmlns:a16="http://schemas.microsoft.com/office/drawing/2014/main" id="{327823D5-994C-443A-BC0D-D499B354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BD6C0D74-5647-4114-93D3-B3F33E47B4DB}" type="slidenum">
              <a:rPr lang="en-US" altLang="en-GH" sz="1400">
                <a:latin typeface="Arial" panose="020B0604020202020204" pitchFamily="34" charset="0"/>
              </a:rPr>
              <a:pPr/>
              <a:t>19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20484" name="Line 4">
            <a:extLst>
              <a:ext uri="{FF2B5EF4-FFF2-40B4-BE49-F238E27FC236}">
                <a16:creationId xmlns:a16="http://schemas.microsoft.com/office/drawing/2014/main" id="{7565CA39-7F1F-44A0-92D2-B18C7B8E6D8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1259" y="142133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91E9646-6B0D-46C1-997E-7F09D5275E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Chapter Objectives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1 of 2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15E33D8-1D69-45D4-BF2B-A81741494C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en-GH" sz="2800" dirty="0">
                <a:latin typeface="Times New Roman" panose="02020603050405020304" pitchFamily="18" charset="0"/>
              </a:rPr>
              <a:t>Describe the importance of financing for entrepreneurial success.  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en-GH" sz="2800" dirty="0">
                <a:latin typeface="Times New Roman" panose="02020603050405020304" pitchFamily="18" charset="0"/>
              </a:rPr>
              <a:t>Explain why most entrepreneurial ventures need to raise money during their early life.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en-GH" sz="2800" dirty="0">
                <a:latin typeface="Times New Roman" panose="02020603050405020304" pitchFamily="18" charset="0"/>
              </a:rPr>
              <a:t>Identify and describe the three sources of personal financing available to entrepreneurs.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en-GH" sz="2800" dirty="0">
                <a:latin typeface="Times New Roman" panose="02020603050405020304" pitchFamily="18" charset="0"/>
              </a:rPr>
              <a:t>Identify and explain the three steps involved in properly preparing to raise debt or equity financing.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en-GH" sz="2800" dirty="0">
                <a:latin typeface="Times New Roman" panose="02020603050405020304" pitchFamily="18" charset="0"/>
              </a:rPr>
              <a:t>Explain the three most important sources of equity funding that are available to the entrepreneurial firm.</a:t>
            </a:r>
          </a:p>
        </p:txBody>
      </p:sp>
      <p:sp>
        <p:nvSpPr>
          <p:cNvPr id="3077" name="Footer Placeholder 5">
            <a:extLst>
              <a:ext uri="{FF2B5EF4-FFF2-40B4-BE49-F238E27FC236}">
                <a16:creationId xmlns:a16="http://schemas.microsoft.com/office/drawing/2014/main" id="{C847AF3B-8566-490B-AFCC-CC8D6037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3078" name="Slide Number Placeholder 7">
            <a:extLst>
              <a:ext uri="{FF2B5EF4-FFF2-40B4-BE49-F238E27FC236}">
                <a16:creationId xmlns:a16="http://schemas.microsoft.com/office/drawing/2014/main" id="{2969E3CF-BD59-4C43-AF72-220B21F9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1FF5AD82-113E-4B5F-B135-F16DBB009A9C}" type="slidenum">
              <a:rPr lang="en-US" altLang="en-GH" sz="1400">
                <a:latin typeface="Arial" panose="020B0604020202020204" pitchFamily="34" charset="0"/>
              </a:rPr>
              <a:pPr/>
              <a:t>2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3076" name="Line 4">
            <a:extLst>
              <a:ext uri="{FF2B5EF4-FFF2-40B4-BE49-F238E27FC236}">
                <a16:creationId xmlns:a16="http://schemas.microsoft.com/office/drawing/2014/main" id="{E14AC789-C54D-4996-8DF9-BF63FFE7F0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87629" y="1498332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B8AF27D2-8ECB-4D93-8225-C95753937B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Venture Capital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3 of 3</a:t>
            </a:r>
            <a:endParaRPr lang="en-US" altLang="en-GH" sz="3600">
              <a:latin typeface="Times New Roman" panose="02020603050405020304" pitchFamily="18" charset="0"/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471A6E1-F121-49AE-B312-5E4C17A97B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GH" sz="2800" dirty="0">
                <a:latin typeface="Times New Roman" panose="02020603050405020304" pitchFamily="18" charset="0"/>
              </a:rPr>
              <a:t>Venture Capital (continued)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An important part of obtaining venture capital funding is going through the due diligence process.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Venture capitalists invest money in start-ups in </a:t>
            </a:r>
            <a:r>
              <a:rPr lang="en-US" altLang="en-US" sz="2400" dirty="0">
                <a:latin typeface="Times New Roman" panose="02020603050405020304" pitchFamily="18" charset="0"/>
              </a:rPr>
              <a:t>“</a:t>
            </a:r>
            <a:r>
              <a:rPr lang="en-US" altLang="en-GH" sz="2400" dirty="0">
                <a:latin typeface="Times New Roman" panose="02020603050405020304" pitchFamily="18" charset="0"/>
              </a:rPr>
              <a:t>stages,</a:t>
            </a:r>
            <a:r>
              <a:rPr lang="en-US" altLang="en-US" sz="2400" dirty="0">
                <a:latin typeface="Times New Roman" panose="02020603050405020304" pitchFamily="18" charset="0"/>
              </a:rPr>
              <a:t>”</a:t>
            </a:r>
            <a:r>
              <a:rPr lang="en-US" altLang="en-GH" sz="2400" dirty="0">
                <a:latin typeface="Times New Roman" panose="02020603050405020304" pitchFamily="18" charset="0"/>
              </a:rPr>
              <a:t> meaning that not all the money that is invested is disbursed at the same time.  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Some venture capitalists also specialize in certain </a:t>
            </a:r>
            <a:r>
              <a:rPr lang="en-US" altLang="en-US" sz="2400" dirty="0">
                <a:latin typeface="Times New Roman" panose="02020603050405020304" pitchFamily="18" charset="0"/>
              </a:rPr>
              <a:t>“</a:t>
            </a:r>
            <a:r>
              <a:rPr lang="en-US" altLang="en-GH" sz="2400" dirty="0">
                <a:latin typeface="Times New Roman" panose="02020603050405020304" pitchFamily="18" charset="0"/>
              </a:rPr>
              <a:t>stages</a:t>
            </a:r>
            <a:r>
              <a:rPr lang="en-US" altLang="en-US" sz="2400" dirty="0">
                <a:latin typeface="Times New Roman" panose="02020603050405020304" pitchFamily="18" charset="0"/>
              </a:rPr>
              <a:t>”</a:t>
            </a:r>
            <a:r>
              <a:rPr lang="en-US" altLang="en-GH" sz="2400" dirty="0">
                <a:latin typeface="Times New Roman" panose="02020603050405020304" pitchFamily="18" charset="0"/>
              </a:rPr>
              <a:t> of funding. </a:t>
            </a:r>
          </a:p>
        </p:txBody>
      </p:sp>
      <p:sp>
        <p:nvSpPr>
          <p:cNvPr id="21509" name="Footer Placeholder 5">
            <a:extLst>
              <a:ext uri="{FF2B5EF4-FFF2-40B4-BE49-F238E27FC236}">
                <a16:creationId xmlns:a16="http://schemas.microsoft.com/office/drawing/2014/main" id="{BB3CD7DB-B73F-4135-B658-B2BFD4F9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21510" name="Slide Number Placeholder 7">
            <a:extLst>
              <a:ext uri="{FF2B5EF4-FFF2-40B4-BE49-F238E27FC236}">
                <a16:creationId xmlns:a16="http://schemas.microsoft.com/office/drawing/2014/main" id="{8498837B-4B11-482D-A93C-03A2D640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35FF796F-9992-4898-9891-55DC0B66C840}" type="slidenum">
              <a:rPr lang="en-US" altLang="en-GH" sz="1400">
                <a:latin typeface="Arial" panose="020B0604020202020204" pitchFamily="34" charset="0"/>
              </a:rPr>
              <a:pPr/>
              <a:t>20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21508" name="Line 4">
            <a:extLst>
              <a:ext uri="{FF2B5EF4-FFF2-40B4-BE49-F238E27FC236}">
                <a16:creationId xmlns:a16="http://schemas.microsoft.com/office/drawing/2014/main" id="{BB170716-59A5-4496-B660-AE67FBFE5B1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8379" y="1488707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8EA791C6-3938-4A08-B64F-F52BD66A6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Initial Public Offering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1 of 3</a:t>
            </a:r>
            <a:endParaRPr lang="en-US" altLang="en-GH" sz="3600">
              <a:latin typeface="Times New Roman" panose="02020603050405020304" pitchFamily="18" charset="0"/>
            </a:endParaRP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851BC9F0-8051-49A5-B5B9-DCDF7C83EB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GH" sz="2800" dirty="0">
                <a:latin typeface="Times New Roman" panose="02020603050405020304" pitchFamily="18" charset="0"/>
              </a:rPr>
              <a:t>Initial Public Offering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An initial public offering (IPO) is a company</a:t>
            </a:r>
            <a:r>
              <a:rPr lang="en-US" altLang="en-US" sz="2400" dirty="0">
                <a:latin typeface="Times New Roman" panose="02020603050405020304" pitchFamily="18" charset="0"/>
              </a:rPr>
              <a:t>’</a:t>
            </a:r>
            <a:r>
              <a:rPr lang="en-US" altLang="en-GH" sz="2400" dirty="0">
                <a:latin typeface="Times New Roman" panose="02020603050405020304" pitchFamily="18" charset="0"/>
              </a:rPr>
              <a:t>s first sale of stock to the public.  When a company goes public, its stock is traded on one of the major stock exchanges.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Most entrepreneurial firms that go public trade on the NASDAQ, which is weighted heavily toward technology, biotech, and small-company stocks.  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An IPO is an important milestone for a firm.  Typically, a firm is not able to go public until it has demonstrated that it is viable and has a bright future.</a:t>
            </a:r>
          </a:p>
        </p:txBody>
      </p:sp>
      <p:sp>
        <p:nvSpPr>
          <p:cNvPr id="22533" name="Footer Placeholder 5">
            <a:extLst>
              <a:ext uri="{FF2B5EF4-FFF2-40B4-BE49-F238E27FC236}">
                <a16:creationId xmlns:a16="http://schemas.microsoft.com/office/drawing/2014/main" id="{EFB10905-7970-4FA5-A29C-248EECC4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22534" name="Slide Number Placeholder 7">
            <a:extLst>
              <a:ext uri="{FF2B5EF4-FFF2-40B4-BE49-F238E27FC236}">
                <a16:creationId xmlns:a16="http://schemas.microsoft.com/office/drawing/2014/main" id="{6765185F-A067-4246-9295-FF7D3768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08C750CD-64A5-45B0-A1E1-34A1698C5F6F}" type="slidenum">
              <a:rPr lang="en-US" altLang="en-GH" sz="1400">
                <a:latin typeface="Arial" panose="020B0604020202020204" pitchFamily="34" charset="0"/>
              </a:rPr>
              <a:pPr/>
              <a:t>21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22532" name="Line 4">
            <a:extLst>
              <a:ext uri="{FF2B5EF4-FFF2-40B4-BE49-F238E27FC236}">
                <a16:creationId xmlns:a16="http://schemas.microsoft.com/office/drawing/2014/main" id="{37C23779-828B-4105-89B7-E68CFA28E3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9503" y="1527208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5">
            <a:extLst>
              <a:ext uri="{FF2B5EF4-FFF2-40B4-BE49-F238E27FC236}">
                <a16:creationId xmlns:a16="http://schemas.microsoft.com/office/drawing/2014/main" id="{8A1C50C4-7B10-4550-BED6-754CB4C27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133600"/>
            <a:ext cx="3429000" cy="403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GH" altLang="en-GH" sz="2400"/>
          </a:p>
        </p:txBody>
      </p:sp>
      <p:sp>
        <p:nvSpPr>
          <p:cNvPr id="23556" name="Rectangle 5">
            <a:extLst>
              <a:ext uri="{FF2B5EF4-FFF2-40B4-BE49-F238E27FC236}">
                <a16:creationId xmlns:a16="http://schemas.microsoft.com/office/drawing/2014/main" id="{3617BA1D-18F0-4B96-8A51-3C9C9114B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133600"/>
            <a:ext cx="3429000" cy="403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GH" altLang="en-GH" sz="24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9665-5ED8-4655-9261-8B317EFE81D2}"/>
              </a:ext>
            </a:extLst>
          </p:cNvPr>
          <p:cNvCxnSpPr/>
          <p:nvPr/>
        </p:nvCxnSpPr>
        <p:spPr>
          <a:xfrm>
            <a:off x="2133600" y="2819400"/>
            <a:ext cx="3429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8A03A0-AA43-49FC-B6F8-12CA1E796178}"/>
              </a:ext>
            </a:extLst>
          </p:cNvPr>
          <p:cNvCxnSpPr/>
          <p:nvPr/>
        </p:nvCxnSpPr>
        <p:spPr>
          <a:xfrm>
            <a:off x="6477000" y="2819400"/>
            <a:ext cx="3429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9" name="TextBox 15">
            <a:extLst>
              <a:ext uri="{FF2B5EF4-FFF2-40B4-BE49-F238E27FC236}">
                <a16:creationId xmlns:a16="http://schemas.microsoft.com/office/drawing/2014/main" id="{03E2CD3A-1865-4311-BD61-AC4A111AA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209801"/>
            <a:ext cx="327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Reason 1</a:t>
            </a:r>
          </a:p>
        </p:txBody>
      </p:sp>
      <p:sp>
        <p:nvSpPr>
          <p:cNvPr id="23560" name="TextBox 16">
            <a:extLst>
              <a:ext uri="{FF2B5EF4-FFF2-40B4-BE49-F238E27FC236}">
                <a16:creationId xmlns:a16="http://schemas.microsoft.com/office/drawing/2014/main" id="{819137A5-9959-4189-B9B2-C483DF7CD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286001"/>
            <a:ext cx="327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Reason 2</a:t>
            </a:r>
          </a:p>
        </p:txBody>
      </p:sp>
      <p:sp>
        <p:nvSpPr>
          <p:cNvPr id="23561" name="TextBox 17">
            <a:extLst>
              <a:ext uri="{FF2B5EF4-FFF2-40B4-BE49-F238E27FC236}">
                <a16:creationId xmlns:a16="http://schemas.microsoft.com/office/drawing/2014/main" id="{E0EE1C92-61E4-4E8E-A4C8-899D06D34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0"/>
            <a:ext cx="3124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Is a way to raise equity capital to fund current and future operations.</a:t>
            </a:r>
          </a:p>
        </p:txBody>
      </p:sp>
      <p:sp>
        <p:nvSpPr>
          <p:cNvPr id="23562" name="TextBox 18">
            <a:extLst>
              <a:ext uri="{FF2B5EF4-FFF2-40B4-BE49-F238E27FC236}">
                <a16:creationId xmlns:a16="http://schemas.microsoft.com/office/drawing/2014/main" id="{02025C74-F4E6-43D3-A49F-AF699C79D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3048000"/>
            <a:ext cx="31242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Raises a firm</a:t>
            </a:r>
            <a:r>
              <a:rPr lang="en-US" altLang="en-US" sz="2400"/>
              <a:t>’</a:t>
            </a:r>
            <a:r>
              <a:rPr lang="en-US" altLang="en-GH" sz="2400"/>
              <a:t>s public profile, making it easier to attract high-quality customers and business partners. </a:t>
            </a:r>
          </a:p>
        </p:txBody>
      </p:sp>
      <p:sp>
        <p:nvSpPr>
          <p:cNvPr id="23563" name="Rectangle 2">
            <a:extLst>
              <a:ext uri="{FF2B5EF4-FFF2-40B4-BE49-F238E27FC236}">
                <a16:creationId xmlns:a16="http://schemas.microsoft.com/office/drawing/2014/main" id="{04E48296-349E-4D2E-B914-6F3BBDCB53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Initial Public Offering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2 of 3</a:t>
            </a:r>
            <a:endParaRPr lang="en-US" altLang="en-GH" sz="3600">
              <a:latin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7AFAA-E197-4A1B-B972-537E27CD0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565" name="Footer Placeholder 15">
            <a:extLst>
              <a:ext uri="{FF2B5EF4-FFF2-40B4-BE49-F238E27FC236}">
                <a16:creationId xmlns:a16="http://schemas.microsoft.com/office/drawing/2014/main" id="{F3A9A102-3E3D-43D6-8B55-63E0EC4DE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23566" name="Slide Number Placeholder 16">
            <a:extLst>
              <a:ext uri="{FF2B5EF4-FFF2-40B4-BE49-F238E27FC236}">
                <a16:creationId xmlns:a16="http://schemas.microsoft.com/office/drawing/2014/main" id="{82BAADBA-644E-44BB-A21B-1ED2463F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6F66CCC5-D4DE-43E1-B5B3-195DD5FDCCA6}" type="slidenum">
              <a:rPr lang="en-US" altLang="en-GH" sz="1400">
                <a:latin typeface="Arial" panose="020B0604020202020204" pitchFamily="34" charset="0"/>
              </a:rPr>
              <a:pPr/>
              <a:t>22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23564" name="TextBox 16">
            <a:extLst>
              <a:ext uri="{FF2B5EF4-FFF2-40B4-BE49-F238E27FC236}">
                <a16:creationId xmlns:a16="http://schemas.microsoft.com/office/drawing/2014/main" id="{BAB7099B-2FE5-4211-A58B-544F065AB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371601"/>
            <a:ext cx="6019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Reasons that Motivate Firms to Go Public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5">
            <a:extLst>
              <a:ext uri="{FF2B5EF4-FFF2-40B4-BE49-F238E27FC236}">
                <a16:creationId xmlns:a16="http://schemas.microsoft.com/office/drawing/2014/main" id="{7882E0AD-78D3-4F2F-A55C-77D6E7175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909763"/>
            <a:ext cx="3429000" cy="419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GH" altLang="en-GH" sz="2400"/>
          </a:p>
        </p:txBody>
      </p:sp>
      <p:sp>
        <p:nvSpPr>
          <p:cNvPr id="24580" name="Rectangle 5">
            <a:extLst>
              <a:ext uri="{FF2B5EF4-FFF2-40B4-BE49-F238E27FC236}">
                <a16:creationId xmlns:a16="http://schemas.microsoft.com/office/drawing/2014/main" id="{680BDF1E-AB9E-4112-8DCC-7E14E6772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909763"/>
            <a:ext cx="3429000" cy="419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GH" altLang="en-GH" sz="24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B8B5DD-7425-4D12-BC1F-059226B27DCF}"/>
              </a:ext>
            </a:extLst>
          </p:cNvPr>
          <p:cNvCxnSpPr/>
          <p:nvPr/>
        </p:nvCxnSpPr>
        <p:spPr>
          <a:xfrm>
            <a:off x="2133600" y="2595564"/>
            <a:ext cx="342900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C8A07D-31CC-4241-AAEA-C3A2005AEFA0}"/>
              </a:ext>
            </a:extLst>
          </p:cNvPr>
          <p:cNvCxnSpPr/>
          <p:nvPr/>
        </p:nvCxnSpPr>
        <p:spPr>
          <a:xfrm>
            <a:off x="6477000" y="2595564"/>
            <a:ext cx="342900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3" name="TextBox 15">
            <a:extLst>
              <a:ext uri="{FF2B5EF4-FFF2-40B4-BE49-F238E27FC236}">
                <a16:creationId xmlns:a16="http://schemas.microsoft.com/office/drawing/2014/main" id="{4A87D41F-BCDE-43B7-9D55-17F26C3D6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985963"/>
            <a:ext cx="3276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Reason 3</a:t>
            </a:r>
          </a:p>
        </p:txBody>
      </p:sp>
      <p:sp>
        <p:nvSpPr>
          <p:cNvPr id="24584" name="TextBox 16">
            <a:extLst>
              <a:ext uri="{FF2B5EF4-FFF2-40B4-BE49-F238E27FC236}">
                <a16:creationId xmlns:a16="http://schemas.microsoft.com/office/drawing/2014/main" id="{C36C1578-A6F5-4166-99F9-D69D146B7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062163"/>
            <a:ext cx="3276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Reason 4</a:t>
            </a:r>
          </a:p>
        </p:txBody>
      </p:sp>
      <p:sp>
        <p:nvSpPr>
          <p:cNvPr id="24585" name="TextBox 17">
            <a:extLst>
              <a:ext uri="{FF2B5EF4-FFF2-40B4-BE49-F238E27FC236}">
                <a16:creationId xmlns:a16="http://schemas.microsoft.com/office/drawing/2014/main" id="{2DD63A0B-2A65-4673-BBF7-36883645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24164"/>
            <a:ext cx="31242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Is a liquidity event that provides a means for a company</a:t>
            </a:r>
            <a:r>
              <a:rPr lang="en-US" altLang="en-US" sz="2400"/>
              <a:t>’</a:t>
            </a:r>
            <a:r>
              <a:rPr lang="en-US" altLang="en-GH" sz="2400"/>
              <a:t>s investors to recoup their investments.</a:t>
            </a:r>
          </a:p>
        </p:txBody>
      </p:sp>
      <p:sp>
        <p:nvSpPr>
          <p:cNvPr id="24586" name="TextBox 18">
            <a:extLst>
              <a:ext uri="{FF2B5EF4-FFF2-40B4-BE49-F238E27FC236}">
                <a16:creationId xmlns:a16="http://schemas.microsoft.com/office/drawing/2014/main" id="{B2558181-D435-4D6F-B4CD-E36E9CDC6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824164"/>
            <a:ext cx="31242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Creates a form of currency that can be used to grow the company via acquisitions.  </a:t>
            </a:r>
          </a:p>
        </p:txBody>
      </p:sp>
      <p:sp>
        <p:nvSpPr>
          <p:cNvPr id="24587" name="Rectangle 2">
            <a:extLst>
              <a:ext uri="{FF2B5EF4-FFF2-40B4-BE49-F238E27FC236}">
                <a16:creationId xmlns:a16="http://schemas.microsoft.com/office/drawing/2014/main" id="{5FB1243B-CA1E-42DA-8A1D-BEFF48CB2E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Initial Public Offering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3 of 3</a:t>
            </a:r>
            <a:endParaRPr lang="en-US" altLang="en-GH" sz="3600">
              <a:latin typeface="Times New Roman" panose="02020603050405020304" pitchFamily="18" charset="0"/>
            </a:endParaRPr>
          </a:p>
        </p:txBody>
      </p:sp>
      <p:sp>
        <p:nvSpPr>
          <p:cNvPr id="24589" name="Footer Placeholder 15">
            <a:extLst>
              <a:ext uri="{FF2B5EF4-FFF2-40B4-BE49-F238E27FC236}">
                <a16:creationId xmlns:a16="http://schemas.microsoft.com/office/drawing/2014/main" id="{87A8E1DC-56F1-4C5F-8C4B-090C708A5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24590" name="Slide Number Placeholder 16">
            <a:extLst>
              <a:ext uri="{FF2B5EF4-FFF2-40B4-BE49-F238E27FC236}">
                <a16:creationId xmlns:a16="http://schemas.microsoft.com/office/drawing/2014/main" id="{0BB03EBC-944A-49C2-9F86-2B19EC47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1AA08753-7E03-4F09-B7FE-30B5520AF489}" type="slidenum">
              <a:rPr lang="en-US" altLang="en-GH" sz="1400">
                <a:latin typeface="Arial" panose="020B0604020202020204" pitchFamily="34" charset="0"/>
              </a:rPr>
              <a:pPr/>
              <a:t>23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24588" name="TextBox 16">
            <a:extLst>
              <a:ext uri="{FF2B5EF4-FFF2-40B4-BE49-F238E27FC236}">
                <a16:creationId xmlns:a16="http://schemas.microsoft.com/office/drawing/2014/main" id="{D83D4B1B-B30C-4E15-B913-C7D7FC1DC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371601"/>
            <a:ext cx="6019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Reasons that Motivate Firms to Go Public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8D685AA-B7FA-4770-94BA-CCF43E1880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 dirty="0">
                <a:latin typeface="Times New Roman" panose="02020603050405020304" pitchFamily="18" charset="0"/>
              </a:rPr>
              <a:t>Sources of Debt Financing</a:t>
            </a:r>
          </a:p>
        </p:txBody>
      </p:sp>
      <p:sp>
        <p:nvSpPr>
          <p:cNvPr id="25608" name="Footer Placeholder 8">
            <a:extLst>
              <a:ext uri="{FF2B5EF4-FFF2-40B4-BE49-F238E27FC236}">
                <a16:creationId xmlns:a16="http://schemas.microsoft.com/office/drawing/2014/main" id="{CAF3A9A6-1401-4AE8-A415-CE6D5D3F8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25609" name="Slide Number Placeholder 10">
            <a:extLst>
              <a:ext uri="{FF2B5EF4-FFF2-40B4-BE49-F238E27FC236}">
                <a16:creationId xmlns:a16="http://schemas.microsoft.com/office/drawing/2014/main" id="{09A17C11-E621-4B12-A689-F78B8C837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8A66AA59-FC67-483A-A5B0-27345CA8AA86}" type="slidenum">
              <a:rPr lang="en-US" altLang="en-GH" sz="1400">
                <a:latin typeface="Arial" panose="020B0604020202020204" pitchFamily="34" charset="0"/>
              </a:rPr>
              <a:pPr/>
              <a:t>24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25603" name="Line 3">
            <a:extLst>
              <a:ext uri="{FF2B5EF4-FFF2-40B4-BE49-F238E27FC236}">
                <a16:creationId xmlns:a16="http://schemas.microsoft.com/office/drawing/2014/main" id="{F845599C-8A44-4B3A-9540-BA1141A66E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633087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41037A6C-08DB-488C-9729-488F09F7A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743200"/>
            <a:ext cx="2438400" cy="990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GH" altLang="en-GH"/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461432CB-DEDB-4BD0-933B-4395ED0B4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743200"/>
            <a:ext cx="2438400" cy="990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GH" altLang="en-GH"/>
          </a:p>
        </p:txBody>
      </p:sp>
      <p:sp>
        <p:nvSpPr>
          <p:cNvPr id="25606" name="Text Box 7">
            <a:extLst>
              <a:ext uri="{FF2B5EF4-FFF2-40B4-BE49-F238E27FC236}">
                <a16:creationId xmlns:a16="http://schemas.microsoft.com/office/drawing/2014/main" id="{96399D3F-F6B8-4CA3-A4C6-FF1339996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819401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GH" sz="2400"/>
              <a:t>Commercial Banks</a:t>
            </a:r>
          </a:p>
        </p:txBody>
      </p:sp>
      <p:sp>
        <p:nvSpPr>
          <p:cNvPr id="25607" name="Text Box 8">
            <a:extLst>
              <a:ext uri="{FF2B5EF4-FFF2-40B4-BE49-F238E27FC236}">
                <a16:creationId xmlns:a16="http://schemas.microsoft.com/office/drawing/2014/main" id="{7A971D7A-2BF2-4043-86A2-3DC981711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819401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GH" sz="2400"/>
              <a:t>SBA Guaranteed Loans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3639515E-D4DE-415D-B8AE-A5D8D265BA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Commercial Banks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3498B744-6146-4237-99D4-42EC9A4786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GH" sz="2800" dirty="0">
                <a:latin typeface="Times New Roman" panose="02020603050405020304" pitchFamily="18" charset="0"/>
              </a:rPr>
              <a:t>Banks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Historically, commercial banks have not been viewed as a practical source of financing for start-up firms.  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This sentiment is not a knock against banks; it is just that banks are risk averse, and financing start-ups is a risky business.</a:t>
            </a:r>
          </a:p>
          <a:p>
            <a:pPr lvl="2" eaLnBrk="1" hangingPunct="1"/>
            <a:r>
              <a:rPr lang="en-US" altLang="en-GH" sz="2000" dirty="0">
                <a:latin typeface="Times New Roman" panose="02020603050405020304" pitchFamily="18" charset="0"/>
              </a:rPr>
              <a:t>Banks are interested in firms that have a strong cash flow, low leverage, audited financials, good management, and a healthy balance sheet.  </a:t>
            </a:r>
            <a:endParaRPr lang="en-US" altLang="en-GH" dirty="0">
              <a:latin typeface="Times New Roman" panose="02020603050405020304" pitchFamily="18" charset="0"/>
            </a:endParaRPr>
          </a:p>
          <a:p>
            <a:pPr lvl="1" eaLnBrk="1" hangingPunct="1"/>
            <a:endParaRPr lang="en-US" altLang="en-GH" dirty="0">
              <a:latin typeface="Times New Roman" panose="02020603050405020304" pitchFamily="18" charset="0"/>
            </a:endParaRPr>
          </a:p>
        </p:txBody>
      </p:sp>
      <p:sp>
        <p:nvSpPr>
          <p:cNvPr id="26629" name="Footer Placeholder 5">
            <a:extLst>
              <a:ext uri="{FF2B5EF4-FFF2-40B4-BE49-F238E27FC236}">
                <a16:creationId xmlns:a16="http://schemas.microsoft.com/office/drawing/2014/main" id="{CFFECD60-0190-4879-9213-300B55849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26630" name="Slide Number Placeholder 7">
            <a:extLst>
              <a:ext uri="{FF2B5EF4-FFF2-40B4-BE49-F238E27FC236}">
                <a16:creationId xmlns:a16="http://schemas.microsoft.com/office/drawing/2014/main" id="{FDB7ADF8-FAB4-4E11-9A63-63C509C1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9A285423-75CB-4434-B89A-52CD7CE75DE3}" type="slidenum">
              <a:rPr lang="en-US" altLang="en-GH" sz="1400">
                <a:latin typeface="Arial" panose="020B0604020202020204" pitchFamily="34" charset="0"/>
              </a:rPr>
              <a:pPr/>
              <a:t>25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26628" name="Line 4">
            <a:extLst>
              <a:ext uri="{FF2B5EF4-FFF2-40B4-BE49-F238E27FC236}">
                <a16:creationId xmlns:a16="http://schemas.microsoft.com/office/drawing/2014/main" id="{90F4AF60-27A6-4EAB-AD74-D7CCB5151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1237" y="1700463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66347875-F6F9-4CFE-AF87-8CFDA56CAC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Other Sources of Debt Financing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1 of 2</a:t>
            </a:r>
            <a:endParaRPr lang="en-US" altLang="en-GH" sz="3600">
              <a:latin typeface="Times New Roman" panose="02020603050405020304" pitchFamily="18" charset="0"/>
            </a:endParaRP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C752DEA8-D80F-4BA3-8997-DF3D918F69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GH" sz="2800" dirty="0">
                <a:latin typeface="Times New Roman" panose="02020603050405020304" pitchFamily="18" charset="0"/>
              </a:rPr>
              <a:t>Vendor Credit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Also known as trade credit, is when a vendor extends credit to a business in order to allow the business to buy its products and/or services up front but defer payment until later.</a:t>
            </a:r>
          </a:p>
          <a:p>
            <a:pPr eaLnBrk="1" hangingPunct="1"/>
            <a:r>
              <a:rPr lang="en-US" altLang="en-GH" sz="2800" dirty="0">
                <a:latin typeface="Times New Roman" panose="02020603050405020304" pitchFamily="18" charset="0"/>
              </a:rPr>
              <a:t>Factoring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Is a financial transaction whereby a business sells its accounts receivable to a third party, called a factor, at a discount in exchange for cash.</a:t>
            </a:r>
          </a:p>
          <a:p>
            <a:pPr eaLnBrk="1" hangingPunct="1">
              <a:buFontTx/>
              <a:buNone/>
            </a:pPr>
            <a:endParaRPr lang="en-US" altLang="en-GH" sz="2400" dirty="0">
              <a:latin typeface="Times New Roman" panose="02020603050405020304" pitchFamily="18" charset="0"/>
            </a:endParaRPr>
          </a:p>
          <a:p>
            <a:pPr eaLnBrk="1" hangingPunct="1"/>
            <a:endParaRPr lang="en-US" altLang="en-GH" sz="2800" dirty="0">
              <a:latin typeface="Times New Roman" panose="02020603050405020304" pitchFamily="18" charset="0"/>
            </a:endParaRPr>
          </a:p>
        </p:txBody>
      </p:sp>
      <p:sp>
        <p:nvSpPr>
          <p:cNvPr id="29701" name="Footer Placeholder 5">
            <a:extLst>
              <a:ext uri="{FF2B5EF4-FFF2-40B4-BE49-F238E27FC236}">
                <a16:creationId xmlns:a16="http://schemas.microsoft.com/office/drawing/2014/main" id="{9AB8B519-8D7F-49F1-AA40-5BF53CA83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29702" name="Slide Number Placeholder 7">
            <a:extLst>
              <a:ext uri="{FF2B5EF4-FFF2-40B4-BE49-F238E27FC236}">
                <a16:creationId xmlns:a16="http://schemas.microsoft.com/office/drawing/2014/main" id="{11D2CED6-2394-4DAA-835A-CA59F18A5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8124DA0D-A852-4062-94C2-227E86C84474}" type="slidenum">
              <a:rPr lang="en-US" altLang="en-GH" sz="1400">
                <a:latin typeface="Arial" panose="020B0604020202020204" pitchFamily="34" charset="0"/>
              </a:rPr>
              <a:pPr/>
              <a:t>26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29700" name="Line 4">
            <a:extLst>
              <a:ext uri="{FF2B5EF4-FFF2-40B4-BE49-F238E27FC236}">
                <a16:creationId xmlns:a16="http://schemas.microsoft.com/office/drawing/2014/main" id="{44079FC3-58D1-4D68-A104-502B88A7BE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0252" y="155448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10CD5FF7-4FAF-40A7-9B97-766AF20807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Other Sources of Debt Financing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2 of 2</a:t>
            </a:r>
            <a:endParaRPr lang="en-US" altLang="en-GH" sz="3600">
              <a:latin typeface="Times New Roman" panose="02020603050405020304" pitchFamily="18" charset="0"/>
            </a:endParaRP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9F8935B1-E57D-415C-BD58-09022D0A33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GH" sz="2800" dirty="0">
                <a:latin typeface="Times New Roman" panose="02020603050405020304" pitchFamily="18" charset="0"/>
              </a:rPr>
              <a:t>Merchant Cash Advance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Type of loan in which the lender provides a business a lump sum of money in exchange for a share of future sales that covers the payment plus fees.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These types of loan are arranged by online firms at an escalated interest rate.</a:t>
            </a:r>
          </a:p>
          <a:p>
            <a:pPr eaLnBrk="1" hangingPunct="1"/>
            <a:r>
              <a:rPr lang="en-US" altLang="en-GH" sz="2800" dirty="0">
                <a:latin typeface="Times New Roman" panose="02020603050405020304" pitchFamily="18" charset="0"/>
              </a:rPr>
              <a:t>Peer-to-Peer Lending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Is a financial transaction that occurs directly between individuals or peers.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The loans are facilitated by online firms such as Funding Circle, Lending Club, and </a:t>
            </a:r>
            <a:r>
              <a:rPr lang="en-US" altLang="en-GH" sz="2400" dirty="0" err="1">
                <a:latin typeface="Times New Roman" panose="02020603050405020304" pitchFamily="18" charset="0"/>
              </a:rPr>
              <a:t>Dealstruck</a:t>
            </a:r>
            <a:r>
              <a:rPr lang="en-US" altLang="en-GH" sz="2400" dirty="0">
                <a:latin typeface="Times New Roman" panose="02020603050405020304" pitchFamily="18" charset="0"/>
              </a:rPr>
              <a:t>.  </a:t>
            </a:r>
            <a:endParaRPr lang="en-US" altLang="en-GH" sz="2000" dirty="0">
              <a:latin typeface="Times New Roman" panose="02020603050405020304" pitchFamily="18" charset="0"/>
            </a:endParaRPr>
          </a:p>
          <a:p>
            <a:pPr eaLnBrk="1" hangingPunct="1"/>
            <a:endParaRPr lang="en-US" altLang="en-GH" sz="2800" dirty="0">
              <a:latin typeface="Times New Roman" panose="02020603050405020304" pitchFamily="18" charset="0"/>
            </a:endParaRPr>
          </a:p>
        </p:txBody>
      </p:sp>
      <p:sp>
        <p:nvSpPr>
          <p:cNvPr id="30725" name="Footer Placeholder 5">
            <a:extLst>
              <a:ext uri="{FF2B5EF4-FFF2-40B4-BE49-F238E27FC236}">
                <a16:creationId xmlns:a16="http://schemas.microsoft.com/office/drawing/2014/main" id="{E3D5B44B-14C0-42ED-92BA-768436ADF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30726" name="Slide Number Placeholder 7">
            <a:extLst>
              <a:ext uri="{FF2B5EF4-FFF2-40B4-BE49-F238E27FC236}">
                <a16:creationId xmlns:a16="http://schemas.microsoft.com/office/drawing/2014/main" id="{0D2129D2-5353-4210-A05C-B99D8BDC5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883E2958-A1A9-489B-963B-0743F0E026C5}" type="slidenum">
              <a:rPr lang="en-US" altLang="en-GH" sz="1400">
                <a:latin typeface="Arial" panose="020B0604020202020204" pitchFamily="34" charset="0"/>
              </a:rPr>
              <a:pPr/>
              <a:t>27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30724" name="Line 4">
            <a:extLst>
              <a:ext uri="{FF2B5EF4-FFF2-40B4-BE49-F238E27FC236}">
                <a16:creationId xmlns:a16="http://schemas.microsoft.com/office/drawing/2014/main" id="{E2A16E67-4353-4607-9E1C-DBC249448C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8491" y="1592981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559FA323-F410-4C53-8B1D-1C815299A6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Creative Sources of Financing or Funding</a:t>
            </a:r>
          </a:p>
        </p:txBody>
      </p:sp>
      <p:sp>
        <p:nvSpPr>
          <p:cNvPr id="31756" name="Footer Placeholder 12">
            <a:extLst>
              <a:ext uri="{FF2B5EF4-FFF2-40B4-BE49-F238E27FC236}">
                <a16:creationId xmlns:a16="http://schemas.microsoft.com/office/drawing/2014/main" id="{4A7F8F1A-AA9F-429B-8F6D-6CF7938A3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31757" name="Slide Number Placeholder 13">
            <a:extLst>
              <a:ext uri="{FF2B5EF4-FFF2-40B4-BE49-F238E27FC236}">
                <a16:creationId xmlns:a16="http://schemas.microsoft.com/office/drawing/2014/main" id="{2F6D3D42-C01C-4FD4-AACF-7A16ADB7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975A55C9-89CC-4F8F-B085-56264FF65325}" type="slidenum">
              <a:rPr lang="en-US" altLang="en-GH" sz="1400">
                <a:latin typeface="Arial" panose="020B0604020202020204" pitchFamily="34" charset="0"/>
              </a:rPr>
              <a:pPr/>
              <a:t>28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31748" name="Rectangle 6">
            <a:extLst>
              <a:ext uri="{FF2B5EF4-FFF2-40B4-BE49-F238E27FC236}">
                <a16:creationId xmlns:a16="http://schemas.microsoft.com/office/drawing/2014/main" id="{FC2B2A4A-5B52-429D-A6AE-43C8F8A10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1524000"/>
            <a:ext cx="3200400" cy="1143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GH" altLang="en-GH"/>
          </a:p>
        </p:txBody>
      </p:sp>
      <p:sp>
        <p:nvSpPr>
          <p:cNvPr id="31749" name="Text Box 9">
            <a:extLst>
              <a:ext uri="{FF2B5EF4-FFF2-40B4-BE49-F238E27FC236}">
                <a16:creationId xmlns:a16="http://schemas.microsoft.com/office/drawing/2014/main" id="{34B3C9A1-FD02-437F-8DB5-B62C79C7E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1846264"/>
            <a:ext cx="2286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GH" sz="2400"/>
              <a:t>Leasing</a:t>
            </a:r>
          </a:p>
        </p:txBody>
      </p:sp>
      <p:sp>
        <p:nvSpPr>
          <p:cNvPr id="31750" name="Rectangle 10">
            <a:extLst>
              <a:ext uri="{FF2B5EF4-FFF2-40B4-BE49-F238E27FC236}">
                <a16:creationId xmlns:a16="http://schemas.microsoft.com/office/drawing/2014/main" id="{FD537977-A085-4432-9A66-EC9869CCB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524000"/>
            <a:ext cx="3200400" cy="1143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GH" altLang="en-GH"/>
          </a:p>
        </p:txBody>
      </p:sp>
      <p:sp>
        <p:nvSpPr>
          <p:cNvPr id="31751" name="Text Box 11">
            <a:extLst>
              <a:ext uri="{FF2B5EF4-FFF2-40B4-BE49-F238E27FC236}">
                <a16:creationId xmlns:a16="http://schemas.microsoft.com/office/drawing/2014/main" id="{22360A6A-3D1F-4A36-BA62-BF707712D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8288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GH" sz="2400"/>
              <a:t>Crowdfunding</a:t>
            </a:r>
          </a:p>
        </p:txBody>
      </p:sp>
      <p:sp>
        <p:nvSpPr>
          <p:cNvPr id="31752" name="Rectangle 12">
            <a:extLst>
              <a:ext uri="{FF2B5EF4-FFF2-40B4-BE49-F238E27FC236}">
                <a16:creationId xmlns:a16="http://schemas.microsoft.com/office/drawing/2014/main" id="{C00541CB-2F5C-463D-BE5A-06F951A24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484565"/>
            <a:ext cx="3200400" cy="1143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GH" altLang="en-GH"/>
          </a:p>
        </p:txBody>
      </p:sp>
      <p:sp>
        <p:nvSpPr>
          <p:cNvPr id="31753" name="Text Box 13">
            <a:extLst>
              <a:ext uri="{FF2B5EF4-FFF2-40B4-BE49-F238E27FC236}">
                <a16:creationId xmlns:a16="http://schemas.microsoft.com/office/drawing/2014/main" id="{5B9BFFB8-1265-4BCD-A001-B37EE3EBB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3640933"/>
            <a:ext cx="2590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GH" sz="2400" dirty="0"/>
              <a:t>Other Grant Programs</a:t>
            </a:r>
          </a:p>
        </p:txBody>
      </p:sp>
      <p:sp>
        <p:nvSpPr>
          <p:cNvPr id="31758" name="Rectangle 12">
            <a:extLst>
              <a:ext uri="{FF2B5EF4-FFF2-40B4-BE49-F238E27FC236}">
                <a16:creationId xmlns:a16="http://schemas.microsoft.com/office/drawing/2014/main" id="{7B4B0945-A911-402E-996C-77CCD78C7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463925"/>
            <a:ext cx="3200400" cy="1143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GH" altLang="en-GH"/>
          </a:p>
        </p:txBody>
      </p:sp>
      <p:sp>
        <p:nvSpPr>
          <p:cNvPr id="31759" name="Text Box 13">
            <a:extLst>
              <a:ext uri="{FF2B5EF4-FFF2-40B4-BE49-F238E27FC236}">
                <a16:creationId xmlns:a16="http://schemas.microsoft.com/office/drawing/2014/main" id="{FB2C848C-C04D-4684-B090-F29AC7B1C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4399" y="3731043"/>
            <a:ext cx="3124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GH" sz="2400" dirty="0"/>
              <a:t>Strategic Partners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2D7E1F85-8171-4011-A6DE-4F6A6A427B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Crowdfunding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1 of 2</a:t>
            </a:r>
            <a:endParaRPr lang="en-US" altLang="en-GH" sz="3600">
              <a:latin typeface="Times New Roman" panose="02020603050405020304" pitchFamily="18" charset="0"/>
            </a:endParaRP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D0C8F327-FC2B-42EA-A338-49D637463B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GH" sz="2800" dirty="0">
                <a:latin typeface="Times New Roman" panose="02020603050405020304" pitchFamily="18" charset="0"/>
              </a:rPr>
              <a:t>Crowdfunding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Crowdfunding is the practice of funding a project or new venture by raising monetary contributions from a large number of people (the </a:t>
            </a:r>
            <a:r>
              <a:rPr lang="en-US" altLang="en-US" sz="2400" dirty="0">
                <a:latin typeface="Times New Roman" panose="02020603050405020304" pitchFamily="18" charset="0"/>
              </a:rPr>
              <a:t>“</a:t>
            </a:r>
            <a:r>
              <a:rPr lang="en-US" altLang="en-GH" sz="2400" dirty="0">
                <a:latin typeface="Times New Roman" panose="02020603050405020304" pitchFamily="18" charset="0"/>
              </a:rPr>
              <a:t>crowd</a:t>
            </a:r>
            <a:r>
              <a:rPr lang="en-US" altLang="en-US" sz="2400" dirty="0">
                <a:latin typeface="Times New Roman" panose="02020603050405020304" pitchFamily="18" charset="0"/>
              </a:rPr>
              <a:t>”</a:t>
            </a:r>
            <a:r>
              <a:rPr lang="en-US" altLang="en-GH" sz="2400" dirty="0">
                <a:latin typeface="Times New Roman" panose="02020603050405020304" pitchFamily="18" charset="0"/>
              </a:rPr>
              <a:t>) typically via the Internet.</a:t>
            </a:r>
          </a:p>
          <a:p>
            <a:pPr eaLnBrk="1" hangingPunct="1"/>
            <a:r>
              <a:rPr lang="en-US" altLang="en-GH" sz="2800" dirty="0">
                <a:latin typeface="Times New Roman" panose="02020603050405020304" pitchFamily="18" charset="0"/>
              </a:rPr>
              <a:t>Two Types of Crowdfunding Programs</a:t>
            </a:r>
          </a:p>
          <a:p>
            <a:pPr lvl="1" eaLnBrk="1" hangingPunct="1"/>
            <a:r>
              <a:rPr lang="en-US" altLang="en-GH" sz="2400" u="sng" dirty="0">
                <a:latin typeface="Times New Roman" panose="02020603050405020304" pitchFamily="18" charset="0"/>
              </a:rPr>
              <a:t>Rewards-based crowdfunding</a:t>
            </a:r>
            <a:r>
              <a:rPr lang="en-US" altLang="en-GH" sz="2400" dirty="0">
                <a:latin typeface="Times New Roman" panose="02020603050405020304" pitchFamily="18" charset="0"/>
              </a:rPr>
              <a:t> allows entrepreneurs to raise money in exchange for some type of amenity or reward.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The most popular rewards-based crowdfunding sites are Kickstarter, Indiegogo, and </a:t>
            </a:r>
            <a:r>
              <a:rPr lang="en-US" altLang="en-GH" sz="2400" dirty="0" err="1">
                <a:latin typeface="Times New Roman" panose="02020603050405020304" pitchFamily="18" charset="0"/>
              </a:rPr>
              <a:t>RocketHub</a:t>
            </a:r>
            <a:r>
              <a:rPr lang="en-US" altLang="en-GH" sz="2400" dirty="0">
                <a:latin typeface="Times New Roman" panose="02020603050405020304" pitchFamily="18" charset="0"/>
              </a:rPr>
              <a:t>.  </a:t>
            </a:r>
          </a:p>
        </p:txBody>
      </p:sp>
      <p:sp>
        <p:nvSpPr>
          <p:cNvPr id="32773" name="Footer Placeholder 5">
            <a:extLst>
              <a:ext uri="{FF2B5EF4-FFF2-40B4-BE49-F238E27FC236}">
                <a16:creationId xmlns:a16="http://schemas.microsoft.com/office/drawing/2014/main" id="{74866C68-1877-4E2B-A5B5-8C41F407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32774" name="Slide Number Placeholder 7">
            <a:extLst>
              <a:ext uri="{FF2B5EF4-FFF2-40B4-BE49-F238E27FC236}">
                <a16:creationId xmlns:a16="http://schemas.microsoft.com/office/drawing/2014/main" id="{1581C0A2-023C-4253-8AE7-489BC0E6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026FBCCA-54DD-484E-A1B8-2211E7130DD3}" type="slidenum">
              <a:rPr lang="en-US" altLang="en-GH" sz="1400">
                <a:latin typeface="Arial" panose="020B0604020202020204" pitchFamily="34" charset="0"/>
              </a:rPr>
              <a:pPr/>
              <a:t>29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32772" name="Line 4">
            <a:extLst>
              <a:ext uri="{FF2B5EF4-FFF2-40B4-BE49-F238E27FC236}">
                <a16:creationId xmlns:a16="http://schemas.microsoft.com/office/drawing/2014/main" id="{2DA2D4F9-3E95-45A3-975A-AFF658BBF3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9128" y="1536833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6096B47F-F3FC-4470-8431-CDC672D795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Chapter Objectives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2 of 2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415F151-DA64-403D-87B8-ECDEA7BD38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FontTx/>
              <a:buAutoNum type="arabicPeriod" startAt="6"/>
            </a:pPr>
            <a:r>
              <a:rPr lang="en-US" altLang="en-GH" sz="2800" dirty="0">
                <a:latin typeface="Times New Roman" panose="02020603050405020304" pitchFamily="18" charset="0"/>
              </a:rPr>
              <a:t>Describe common sources of debt financing entrepreneurial firms use.</a:t>
            </a:r>
          </a:p>
          <a:p>
            <a:pPr marL="609600" indent="-609600">
              <a:buFontTx/>
              <a:buAutoNum type="arabicPeriod" startAt="6"/>
            </a:pPr>
            <a:r>
              <a:rPr lang="en-US" altLang="en-GH" sz="2800" dirty="0">
                <a:latin typeface="Times New Roman" panose="02020603050405020304" pitchFamily="18" charset="0"/>
              </a:rPr>
              <a:t>Describe several creative sources of financing entrepreneurial firms may choose to use.</a:t>
            </a:r>
          </a:p>
        </p:txBody>
      </p:sp>
      <p:sp>
        <p:nvSpPr>
          <p:cNvPr id="4101" name="Footer Placeholder 5">
            <a:extLst>
              <a:ext uri="{FF2B5EF4-FFF2-40B4-BE49-F238E27FC236}">
                <a16:creationId xmlns:a16="http://schemas.microsoft.com/office/drawing/2014/main" id="{3B91135C-3896-4593-BBAB-59E82D6AB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4102" name="Slide Number Placeholder 7">
            <a:extLst>
              <a:ext uri="{FF2B5EF4-FFF2-40B4-BE49-F238E27FC236}">
                <a16:creationId xmlns:a16="http://schemas.microsoft.com/office/drawing/2014/main" id="{EBAEC1A1-268B-4A5F-9981-4DA468001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78535AC5-6886-4965-86D6-3B6280A5061F}" type="slidenum">
              <a:rPr lang="en-US" altLang="en-GH" sz="1400">
                <a:latin typeface="Arial" panose="020B0604020202020204" pitchFamily="34" charset="0"/>
              </a:rPr>
              <a:pPr/>
              <a:t>3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4100" name="Line 4">
            <a:extLst>
              <a:ext uri="{FF2B5EF4-FFF2-40B4-BE49-F238E27FC236}">
                <a16:creationId xmlns:a16="http://schemas.microsoft.com/office/drawing/2014/main" id="{34115B02-0359-4CEE-B453-9F1C6C2BB5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2640" y="1517584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D26D7B67-E2B2-47D0-AD77-28E1E4AC7B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Crowdfunding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2 of 2</a:t>
            </a:r>
            <a:endParaRPr lang="en-US" altLang="en-GH" sz="3600">
              <a:latin typeface="Times New Roman" panose="02020603050405020304" pitchFamily="18" charset="0"/>
            </a:endParaRP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9D14202C-A2D3-4ABD-9EBF-23BDD7B32F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GH" sz="2800" dirty="0">
                <a:latin typeface="Times New Roman" panose="02020603050405020304" pitchFamily="18" charset="0"/>
              </a:rPr>
              <a:t>Two Types of Crowdfunding Programs (continued) </a:t>
            </a:r>
          </a:p>
          <a:p>
            <a:pPr lvl="1" eaLnBrk="1" hangingPunct="1"/>
            <a:r>
              <a:rPr lang="en-US" altLang="en-GH" sz="2400" u="sng" dirty="0">
                <a:latin typeface="Times New Roman" panose="02020603050405020304" pitchFamily="18" charset="0"/>
              </a:rPr>
              <a:t>Equity-based crowdfunding</a:t>
            </a:r>
            <a:r>
              <a:rPr lang="en-US" altLang="en-GH" sz="2400" dirty="0">
                <a:latin typeface="Times New Roman" panose="02020603050405020304" pitchFamily="18" charset="0"/>
              </a:rPr>
              <a:t> helps businesses raise money by tapping individuals who provide funding in exchange for equity in the business.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The catalyst for the advent of equity-based crowdfunding was the JOBS Act, which was passed in April 2012.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It appears that equity-based crowdfunding will be confined to entrepreneurs raising money from accredited investors.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Equity-based crowdfunding sites include </a:t>
            </a:r>
            <a:r>
              <a:rPr lang="en-US" altLang="en-GH" sz="2400" dirty="0" err="1">
                <a:latin typeface="Times New Roman" panose="02020603050405020304" pitchFamily="18" charset="0"/>
              </a:rPr>
              <a:t>FundersClub</a:t>
            </a:r>
            <a:r>
              <a:rPr lang="en-US" altLang="en-GH" sz="2400" dirty="0">
                <a:latin typeface="Times New Roman" panose="02020603050405020304" pitchFamily="18" charset="0"/>
              </a:rPr>
              <a:t>, Crowdfunder.com, and Circle Up. </a:t>
            </a:r>
          </a:p>
        </p:txBody>
      </p:sp>
      <p:sp>
        <p:nvSpPr>
          <p:cNvPr id="33797" name="Footer Placeholder 5">
            <a:extLst>
              <a:ext uri="{FF2B5EF4-FFF2-40B4-BE49-F238E27FC236}">
                <a16:creationId xmlns:a16="http://schemas.microsoft.com/office/drawing/2014/main" id="{3FF4953E-1968-43EF-821A-0A03DD163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33798" name="Slide Number Placeholder 7">
            <a:extLst>
              <a:ext uri="{FF2B5EF4-FFF2-40B4-BE49-F238E27FC236}">
                <a16:creationId xmlns:a16="http://schemas.microsoft.com/office/drawing/2014/main" id="{35F3C39D-4FA5-490E-A1E0-29E2FBAD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E7B18074-24E2-49CA-98E7-88380DFC9EBE}" type="slidenum">
              <a:rPr lang="en-US" altLang="en-GH" sz="1400">
                <a:latin typeface="Arial" panose="020B0604020202020204" pitchFamily="34" charset="0"/>
              </a:rPr>
              <a:pPr/>
              <a:t>30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33796" name="Line 4">
            <a:extLst>
              <a:ext uri="{FF2B5EF4-FFF2-40B4-BE49-F238E27FC236}">
                <a16:creationId xmlns:a16="http://schemas.microsoft.com/office/drawing/2014/main" id="{FD220D2B-AB86-4C82-9286-8ED5E39F09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9877" y="1507958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5E57A74-DCA4-41F7-8554-711217F644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Leasing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1 of 2</a:t>
            </a:r>
            <a:endParaRPr lang="en-US" altLang="en-GH" sz="3600">
              <a:latin typeface="Times New Roman" panose="02020603050405020304" pitchFamily="18" charset="0"/>
            </a:endParaRP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A9E076D-41E9-48EC-8090-EB1B741694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GH" sz="2800" dirty="0">
                <a:latin typeface="Times New Roman" panose="02020603050405020304" pitchFamily="18" charset="0"/>
              </a:rPr>
              <a:t>Leasing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A lease is a written agreement in which the owner of a piece of property allows an individual or business to use the property for a specified period of time in exchange for payments.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The major advantage of leasing is that it enables a company to acquire the use of assets with very little or no down payment.  </a:t>
            </a:r>
          </a:p>
        </p:txBody>
      </p:sp>
      <p:sp>
        <p:nvSpPr>
          <p:cNvPr id="34821" name="Footer Placeholder 5">
            <a:extLst>
              <a:ext uri="{FF2B5EF4-FFF2-40B4-BE49-F238E27FC236}">
                <a16:creationId xmlns:a16="http://schemas.microsoft.com/office/drawing/2014/main" id="{D88FADE3-747D-4903-99B1-BEF8E4B8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34822" name="Slide Number Placeholder 7">
            <a:extLst>
              <a:ext uri="{FF2B5EF4-FFF2-40B4-BE49-F238E27FC236}">
                <a16:creationId xmlns:a16="http://schemas.microsoft.com/office/drawing/2014/main" id="{718F0C9B-8E78-45F6-9C3E-977335A2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BA8A557A-14A4-40A6-B311-CC8D6795E5D0}" type="slidenum">
              <a:rPr lang="en-US" altLang="en-GH" sz="1400">
                <a:latin typeface="Arial" panose="020B0604020202020204" pitchFamily="34" charset="0"/>
              </a:rPr>
              <a:pPr/>
              <a:t>31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34820" name="Line 4">
            <a:extLst>
              <a:ext uri="{FF2B5EF4-FFF2-40B4-BE49-F238E27FC236}">
                <a16:creationId xmlns:a16="http://schemas.microsoft.com/office/drawing/2014/main" id="{D8341772-A7AE-472D-BBE7-8CB8705B6B5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6880" y="1488707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10DD194D-A480-4E86-9695-D2695B3590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Leasing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2 of 2</a:t>
            </a:r>
            <a:endParaRPr lang="en-US" altLang="en-GH" sz="3600">
              <a:latin typeface="Times New Roman" panose="02020603050405020304" pitchFamily="18" charset="0"/>
            </a:endParaRP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5AF6A903-1DC0-4E7E-A75F-44DE55DCC5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GH" sz="2800" dirty="0">
                <a:latin typeface="Times New Roman" panose="02020603050405020304" pitchFamily="18" charset="0"/>
              </a:rPr>
              <a:t>Leasing (continued)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Most leases involve a modest down payment and monthly payments during the duration of the lease.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At the end of an equipment lease, the new venture typically has the option to stop using the equipment, purchase it for fair market value, or renew the lease.  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Leasing is almost always more expensive than paying cash for an item, so most entrepreneurs think of leasing as an alternative to equity or debt financing.</a:t>
            </a:r>
          </a:p>
        </p:txBody>
      </p:sp>
      <p:sp>
        <p:nvSpPr>
          <p:cNvPr id="35845" name="Footer Placeholder 5">
            <a:extLst>
              <a:ext uri="{FF2B5EF4-FFF2-40B4-BE49-F238E27FC236}">
                <a16:creationId xmlns:a16="http://schemas.microsoft.com/office/drawing/2014/main" id="{178DA458-FCCB-4AC1-8556-F2328F352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35846" name="Slide Number Placeholder 7">
            <a:extLst>
              <a:ext uri="{FF2B5EF4-FFF2-40B4-BE49-F238E27FC236}">
                <a16:creationId xmlns:a16="http://schemas.microsoft.com/office/drawing/2014/main" id="{E4A8E0A3-F511-4A70-9ED1-BF339A927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EDA18ABF-5806-4DD9-AD0F-4FBAD9085F4B}" type="slidenum">
              <a:rPr lang="en-US" altLang="en-GH" sz="1400">
                <a:latin typeface="Arial" panose="020B0604020202020204" pitchFamily="34" charset="0"/>
              </a:rPr>
              <a:pPr/>
              <a:t>32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35844" name="Line 4">
            <a:extLst>
              <a:ext uri="{FF2B5EF4-FFF2-40B4-BE49-F238E27FC236}">
                <a16:creationId xmlns:a16="http://schemas.microsoft.com/office/drawing/2014/main" id="{2D6D1E26-9287-4E25-BB16-8FD60D07DAF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2192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2B580B5C-5489-473E-A870-C9A63D4E49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Strategic Partners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1 of 2</a:t>
            </a:r>
            <a:endParaRPr lang="en-US" altLang="en-GH" sz="3600">
              <a:latin typeface="Times New Roman" panose="02020603050405020304" pitchFamily="18" charset="0"/>
            </a:endParaRP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A88718F6-8EF6-442B-BC7E-DFDB3CB44B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GH" sz="2800" dirty="0">
                <a:latin typeface="Times New Roman" panose="02020603050405020304" pitchFamily="18" charset="0"/>
              </a:rPr>
              <a:t>Strategic Partners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Strategic partners are another source of capital for new ventures.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Many partnerships are formed to share the costs of product or service development, to gain access to particular resources, or to facilitate speed to market.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Older established firms benefit by partnering with young entrepreneurial firms by gaining access to their creative ideas and entrepreneurial spirit. </a:t>
            </a:r>
          </a:p>
        </p:txBody>
      </p:sp>
      <p:sp>
        <p:nvSpPr>
          <p:cNvPr id="41989" name="Footer Placeholder 5">
            <a:extLst>
              <a:ext uri="{FF2B5EF4-FFF2-40B4-BE49-F238E27FC236}">
                <a16:creationId xmlns:a16="http://schemas.microsoft.com/office/drawing/2014/main" id="{58EDEFA9-9758-4538-BAB1-4A367795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41990" name="Slide Number Placeholder 7">
            <a:extLst>
              <a:ext uri="{FF2B5EF4-FFF2-40B4-BE49-F238E27FC236}">
                <a16:creationId xmlns:a16="http://schemas.microsoft.com/office/drawing/2014/main" id="{7CFFA0FD-26EB-43C2-A9A6-F22CA0D41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42079A05-D89A-4462-95C9-22B02E2EFF91}" type="slidenum">
              <a:rPr lang="en-US" altLang="en-GH" sz="1400">
                <a:latin typeface="Arial" panose="020B0604020202020204" pitchFamily="34" charset="0"/>
              </a:rPr>
              <a:pPr/>
              <a:t>33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41988" name="Line 4">
            <a:extLst>
              <a:ext uri="{FF2B5EF4-FFF2-40B4-BE49-F238E27FC236}">
                <a16:creationId xmlns:a16="http://schemas.microsoft.com/office/drawing/2014/main" id="{C7382540-868C-4573-92D8-B8328450E9B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9503" y="1489509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87262104-18EA-4EFB-B2F1-B87882A063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Strategic Partners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2 of 2</a:t>
            </a:r>
            <a:endParaRPr lang="en-US" altLang="en-GH" sz="3600">
              <a:latin typeface="Times New Roman" panose="02020603050405020304" pitchFamily="18" charset="0"/>
            </a:endParaRPr>
          </a:p>
        </p:txBody>
      </p:sp>
      <p:sp>
        <p:nvSpPr>
          <p:cNvPr id="43013" name="Footer Placeholder 7">
            <a:extLst>
              <a:ext uri="{FF2B5EF4-FFF2-40B4-BE49-F238E27FC236}">
                <a16:creationId xmlns:a16="http://schemas.microsoft.com/office/drawing/2014/main" id="{EE308FA2-6744-4AA7-A3DF-B964DC27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43014" name="Slide Number Placeholder 8">
            <a:extLst>
              <a:ext uri="{FF2B5EF4-FFF2-40B4-BE49-F238E27FC236}">
                <a16:creationId xmlns:a16="http://schemas.microsoft.com/office/drawing/2014/main" id="{C2E0572F-EDC6-4EC2-BB8B-07CD9E417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C0188B5F-E16E-442A-A6F9-7E773DA8CECD}" type="slidenum">
              <a:rPr lang="en-US" altLang="en-GH" sz="1400">
                <a:latin typeface="Arial" panose="020B0604020202020204" pitchFamily="34" charset="0"/>
              </a:rPr>
              <a:pPr/>
              <a:t>34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43011" name="Line 4">
            <a:extLst>
              <a:ext uri="{FF2B5EF4-FFF2-40B4-BE49-F238E27FC236}">
                <a16:creationId xmlns:a16="http://schemas.microsoft.com/office/drawing/2014/main" id="{8F9A37C6-5764-4181-ACDF-D84AFA047B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4631" y="1470259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43012" name="TextBox 7">
            <a:extLst>
              <a:ext uri="{FF2B5EF4-FFF2-40B4-BE49-F238E27FC236}">
                <a16:creationId xmlns:a16="http://schemas.microsoft.com/office/drawing/2014/main" id="{E7891FCB-A8F3-4DF4-905B-39CCC2C02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600200"/>
            <a:ext cx="40386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GH" sz="2400"/>
              <a:t> Biotech firms often partner</a:t>
            </a:r>
          </a:p>
          <a:p>
            <a:pPr eaLnBrk="1" hangingPunct="1"/>
            <a:r>
              <a:rPr lang="en-US" altLang="en-GH" sz="2400"/>
              <a:t>  with large drug companies</a:t>
            </a:r>
          </a:p>
          <a:p>
            <a:pPr eaLnBrk="1" hangingPunct="1"/>
            <a:r>
              <a:rPr lang="en-US" altLang="en-GH" sz="2400"/>
              <a:t>  to conduct clinical trials and</a:t>
            </a:r>
          </a:p>
          <a:p>
            <a:pPr eaLnBrk="1" hangingPunct="1"/>
            <a:r>
              <a:rPr lang="en-US" altLang="en-GH" sz="2400"/>
              <a:t>  bring new products to</a:t>
            </a:r>
          </a:p>
          <a:p>
            <a:pPr eaLnBrk="1" hangingPunct="1"/>
            <a:r>
              <a:rPr lang="en-US" altLang="en-GH" sz="2400"/>
              <a:t>  market.</a:t>
            </a:r>
          </a:p>
          <a:p>
            <a:pPr eaLnBrk="1" hangingPunct="1">
              <a:buFontTx/>
              <a:buChar char="•"/>
            </a:pPr>
            <a:r>
              <a:rPr lang="en-US" altLang="en-GH" sz="2400"/>
              <a:t> The biotech firms benefit by</a:t>
            </a:r>
          </a:p>
          <a:p>
            <a:pPr eaLnBrk="1" hangingPunct="1"/>
            <a:r>
              <a:rPr lang="en-US" altLang="en-GH" sz="2400"/>
              <a:t>  obtaining funding from their</a:t>
            </a:r>
          </a:p>
          <a:p>
            <a:pPr eaLnBrk="1" hangingPunct="1"/>
            <a:r>
              <a:rPr lang="en-US" altLang="en-GH" sz="2400"/>
              <a:t>  partners, and the partners</a:t>
            </a:r>
          </a:p>
          <a:p>
            <a:pPr eaLnBrk="1" hangingPunct="1"/>
            <a:r>
              <a:rPr lang="en-US" altLang="en-GH" sz="2400"/>
              <a:t>  benefit by having additional</a:t>
            </a:r>
          </a:p>
          <a:p>
            <a:pPr eaLnBrk="1" hangingPunct="1"/>
            <a:r>
              <a:rPr lang="en-US" altLang="en-GH" sz="2400"/>
              <a:t>  products to sell.</a:t>
            </a:r>
          </a:p>
        </p:txBody>
      </p:sp>
      <p:pic>
        <p:nvPicPr>
          <p:cNvPr id="43015" name="Picture 1">
            <a:extLst>
              <a:ext uri="{FF2B5EF4-FFF2-40B4-BE49-F238E27FC236}">
                <a16:creationId xmlns:a16="http://schemas.microsoft.com/office/drawing/2014/main" id="{C8CB9425-A71D-4039-BA4C-C8F19D6B5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24025"/>
            <a:ext cx="4876800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2103121"/>
            <a:ext cx="6797040" cy="36214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b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95126-4F08-440D-8EAE-DEDF69CF0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00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829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4DB0A04-09C5-4C40-A379-11F4AC8220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The Importance of Getting 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3600">
                <a:latin typeface="Times New Roman" panose="02020603050405020304" pitchFamily="18" charset="0"/>
              </a:rPr>
              <a:t>Financing or Funding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271E786-272B-4A93-A6D2-14812DFA35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GH" sz="2800" dirty="0">
                <a:latin typeface="Times New Roman" panose="02020603050405020304" pitchFamily="18" charset="0"/>
              </a:rPr>
              <a:t>The Nature of the Funding and Financing Process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Few people deal with the process of raising investment capital until they need to raise capital for their own firm.</a:t>
            </a:r>
          </a:p>
          <a:p>
            <a:pPr lvl="2" eaLnBrk="1" hangingPunct="1"/>
            <a:r>
              <a:rPr lang="en-US" altLang="en-GH" sz="2000" dirty="0">
                <a:latin typeface="Times New Roman" panose="02020603050405020304" pitchFamily="18" charset="0"/>
              </a:rPr>
              <a:t>As a result, many entrepreneurs go about the task of raising capital haphazardly because they lack experience in this area.</a:t>
            </a:r>
          </a:p>
          <a:p>
            <a:pPr eaLnBrk="1" hangingPunct="1"/>
            <a:r>
              <a:rPr lang="en-US" altLang="en-GH" sz="2800" dirty="0">
                <a:latin typeface="Times New Roman" panose="02020603050405020304" pitchFamily="18" charset="0"/>
              </a:rPr>
              <a:t>Why Most New Ventures Need Funding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There are three reasons most new ventures need to raise money during their early life.</a:t>
            </a:r>
          </a:p>
          <a:p>
            <a:pPr lvl="2" eaLnBrk="1" hangingPunct="1"/>
            <a:r>
              <a:rPr lang="en-US" altLang="en-GH" sz="2000" dirty="0">
                <a:latin typeface="Times New Roman" panose="02020603050405020304" pitchFamily="18" charset="0"/>
              </a:rPr>
              <a:t>The three reasons are shown on the following slide.</a:t>
            </a:r>
          </a:p>
          <a:p>
            <a:pPr lvl="1" eaLnBrk="1" hangingPunct="1"/>
            <a:endParaRPr lang="en-US" altLang="en-GH" sz="2400" dirty="0">
              <a:latin typeface="Times New Roman" panose="02020603050405020304" pitchFamily="18" charset="0"/>
            </a:endParaRPr>
          </a:p>
        </p:txBody>
      </p:sp>
      <p:sp>
        <p:nvSpPr>
          <p:cNvPr id="5125" name="Footer Placeholder 5">
            <a:extLst>
              <a:ext uri="{FF2B5EF4-FFF2-40B4-BE49-F238E27FC236}">
                <a16:creationId xmlns:a16="http://schemas.microsoft.com/office/drawing/2014/main" id="{1FF6C8A1-6960-4130-BC84-411678EFF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5126" name="Slide Number Placeholder 7">
            <a:extLst>
              <a:ext uri="{FF2B5EF4-FFF2-40B4-BE49-F238E27FC236}">
                <a16:creationId xmlns:a16="http://schemas.microsoft.com/office/drawing/2014/main" id="{CABF9881-FA5D-4623-8B65-926934D73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B58A97C7-1F33-411C-A013-03488A341783}" type="slidenum">
              <a:rPr lang="en-US" altLang="en-GH" sz="1400">
                <a:latin typeface="Arial" panose="020B0604020202020204" pitchFamily="34" charset="0"/>
              </a:rPr>
              <a:pPr/>
              <a:t>4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5124" name="Line 4">
            <a:extLst>
              <a:ext uri="{FF2B5EF4-FFF2-40B4-BE49-F238E27FC236}">
                <a16:creationId xmlns:a16="http://schemas.microsoft.com/office/drawing/2014/main" id="{A71AF9F4-3338-4D04-89C8-D29250F2F4B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1238" y="1934487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63CD773-CC0A-4CEF-9202-63BEBE12C7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 dirty="0">
                <a:latin typeface="Times New Roman" panose="02020603050405020304" pitchFamily="18" charset="0"/>
              </a:rPr>
              <a:t>Why Most New Ventures Need Financing or Funding</a:t>
            </a:r>
          </a:p>
        </p:txBody>
      </p:sp>
      <p:sp>
        <p:nvSpPr>
          <p:cNvPr id="6149" name="Footer Placeholder 5">
            <a:extLst>
              <a:ext uri="{FF2B5EF4-FFF2-40B4-BE49-F238E27FC236}">
                <a16:creationId xmlns:a16="http://schemas.microsoft.com/office/drawing/2014/main" id="{7436C499-3B8E-4944-A69D-1D292C74E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6150" name="Slide Number Placeholder 6">
            <a:extLst>
              <a:ext uri="{FF2B5EF4-FFF2-40B4-BE49-F238E27FC236}">
                <a16:creationId xmlns:a16="http://schemas.microsoft.com/office/drawing/2014/main" id="{FE252EF0-1806-4412-BEA5-D03769D6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D757DDBE-91BC-4B5F-9BA9-21065B3D885F}" type="slidenum">
              <a:rPr lang="en-US" altLang="en-GH" sz="1400">
                <a:latin typeface="Arial" panose="020B0604020202020204" pitchFamily="34" charset="0"/>
              </a:rPr>
              <a:pPr/>
              <a:t>5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pic>
        <p:nvPicPr>
          <p:cNvPr id="6148" name="Picture 7">
            <a:extLst>
              <a:ext uri="{FF2B5EF4-FFF2-40B4-BE49-F238E27FC236}">
                <a16:creationId xmlns:a16="http://schemas.microsoft.com/office/drawing/2014/main" id="{1D1E3396-6C36-47E9-B97C-12CBA0DD0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692167"/>
            <a:ext cx="8367713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6B1678D1-362C-4407-B48C-1E34CCDCBE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 dirty="0">
                <a:latin typeface="Times New Roman" panose="02020603050405020304" pitchFamily="18" charset="0"/>
              </a:rPr>
              <a:t>Alternatives for Raising Money for a New Venture</a:t>
            </a:r>
          </a:p>
        </p:txBody>
      </p:sp>
      <p:sp>
        <p:nvSpPr>
          <p:cNvPr id="7176" name="Footer Placeholder 8">
            <a:extLst>
              <a:ext uri="{FF2B5EF4-FFF2-40B4-BE49-F238E27FC236}">
                <a16:creationId xmlns:a16="http://schemas.microsoft.com/office/drawing/2014/main" id="{20799108-8D6F-4D76-ADC6-3B8E7C131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7177" name="Slide Number Placeholder 10">
            <a:extLst>
              <a:ext uri="{FF2B5EF4-FFF2-40B4-BE49-F238E27FC236}">
                <a16:creationId xmlns:a16="http://schemas.microsoft.com/office/drawing/2014/main" id="{BAFC9E70-9399-4957-B97A-5BACADDF6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99F4B78A-B91C-47AF-A45E-AD936A0A99D5}" type="slidenum">
              <a:rPr lang="en-US" altLang="en-GH" sz="1400">
                <a:latin typeface="Arial" panose="020B0604020202020204" pitchFamily="34" charset="0"/>
              </a:rPr>
              <a:pPr/>
              <a:t>6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7172" name="Rectangle 6">
            <a:extLst>
              <a:ext uri="{FF2B5EF4-FFF2-40B4-BE49-F238E27FC236}">
                <a16:creationId xmlns:a16="http://schemas.microsoft.com/office/drawing/2014/main" id="{8EE63ABB-89D7-4A25-BDE7-B577CF7F8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133600"/>
            <a:ext cx="2971800" cy="914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Personal Funds</a:t>
            </a:r>
          </a:p>
        </p:txBody>
      </p:sp>
      <p:sp>
        <p:nvSpPr>
          <p:cNvPr id="7173" name="Rectangle 7">
            <a:extLst>
              <a:ext uri="{FF2B5EF4-FFF2-40B4-BE49-F238E27FC236}">
                <a16:creationId xmlns:a16="http://schemas.microsoft.com/office/drawing/2014/main" id="{67B2783A-F9D9-4874-98CC-C3F1C47AE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2133600"/>
            <a:ext cx="2971800" cy="914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Equity Capital</a:t>
            </a:r>
          </a:p>
        </p:txBody>
      </p:sp>
      <p:sp>
        <p:nvSpPr>
          <p:cNvPr id="7174" name="Rectangle 8">
            <a:extLst>
              <a:ext uri="{FF2B5EF4-FFF2-40B4-BE49-F238E27FC236}">
                <a16:creationId xmlns:a16="http://schemas.microsoft.com/office/drawing/2014/main" id="{11FBDD68-FCDC-4AC5-BAFE-5C868EFDB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4495800"/>
            <a:ext cx="2971800" cy="914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Debt Financing</a:t>
            </a:r>
          </a:p>
        </p:txBody>
      </p:sp>
      <p:sp>
        <p:nvSpPr>
          <p:cNvPr id="7175" name="Rectangle 9">
            <a:extLst>
              <a:ext uri="{FF2B5EF4-FFF2-40B4-BE49-F238E27FC236}">
                <a16:creationId xmlns:a16="http://schemas.microsoft.com/office/drawing/2014/main" id="{906E665B-03F8-4464-9DF8-6FA2E3E0A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495800"/>
            <a:ext cx="2971800" cy="914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400"/>
              <a:t>Creative Sources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7C1EF74-52CC-4084-A79D-FE3D3AA0F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Sources of Personal Financing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1 of 2</a:t>
            </a:r>
            <a:endParaRPr lang="en-US" altLang="en-GH" sz="3600">
              <a:latin typeface="Times New Roman" panose="02020603050405020304" pitchFamily="18" charset="0"/>
            </a:endParaRP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90B87BD9-2EE0-429A-B6FA-75F82E760D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GH" sz="2800" dirty="0">
                <a:latin typeface="Times New Roman" panose="02020603050405020304" pitchFamily="18" charset="0"/>
              </a:rPr>
              <a:t>Personal Funds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GH" sz="2400" dirty="0">
                <a:latin typeface="Times New Roman" panose="02020603050405020304" pitchFamily="18" charset="0"/>
              </a:rPr>
              <a:t>The vast majority of founders contribute personal funds, along with sweat equity, to their ventures.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GH" sz="2000" dirty="0">
                <a:latin typeface="Times New Roman" panose="02020603050405020304" pitchFamily="18" charset="0"/>
              </a:rPr>
              <a:t>Sweat equity represents the value of the time and effort that a founder puts into a new venture.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GH" sz="2800" dirty="0">
                <a:latin typeface="Times New Roman" panose="02020603050405020304" pitchFamily="18" charset="0"/>
              </a:rPr>
              <a:t>Friends and Family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GH" sz="2400" dirty="0">
                <a:latin typeface="Times New Roman" panose="02020603050405020304" pitchFamily="18" charset="0"/>
              </a:rPr>
              <a:t>Friends and family are the second source of funds for many new ventures.</a:t>
            </a:r>
          </a:p>
          <a:p>
            <a:pPr eaLnBrk="1" hangingPunct="1">
              <a:lnSpc>
                <a:spcPct val="90000"/>
              </a:lnSpc>
            </a:pPr>
            <a:endParaRPr lang="en-US" altLang="en-GH" sz="2800" dirty="0">
              <a:latin typeface="Times New Roman" panose="02020603050405020304" pitchFamily="18" charset="0"/>
            </a:endParaRPr>
          </a:p>
        </p:txBody>
      </p:sp>
      <p:sp>
        <p:nvSpPr>
          <p:cNvPr id="8197" name="Footer Placeholder 5">
            <a:extLst>
              <a:ext uri="{FF2B5EF4-FFF2-40B4-BE49-F238E27FC236}">
                <a16:creationId xmlns:a16="http://schemas.microsoft.com/office/drawing/2014/main" id="{4B714EC0-F78B-4064-86C7-2846F957F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8198" name="Slide Number Placeholder 7">
            <a:extLst>
              <a:ext uri="{FF2B5EF4-FFF2-40B4-BE49-F238E27FC236}">
                <a16:creationId xmlns:a16="http://schemas.microsoft.com/office/drawing/2014/main" id="{4BB57645-0A3E-4FDB-9985-8E0657D6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0D492B5B-79A6-4F5B-899B-CFBC6F4DFD23}" type="slidenum">
              <a:rPr lang="en-US" altLang="en-GH" sz="1400">
                <a:latin typeface="Arial" panose="020B0604020202020204" pitchFamily="34" charset="0"/>
              </a:rPr>
              <a:pPr/>
              <a:t>7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8196" name="Line 4">
            <a:extLst>
              <a:ext uri="{FF2B5EF4-FFF2-40B4-BE49-F238E27FC236}">
                <a16:creationId xmlns:a16="http://schemas.microsoft.com/office/drawing/2014/main" id="{08A99F40-5F01-4A15-ACA4-5668744112B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0628" y="1604211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538828D-B66E-4BCE-8983-A4F3812F62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Sources of Personal Financing</a:t>
            </a:r>
            <a:br>
              <a:rPr lang="en-US" altLang="en-GH" sz="3600">
                <a:latin typeface="Times New Roman" panose="02020603050405020304" pitchFamily="18" charset="0"/>
              </a:rPr>
            </a:br>
            <a:r>
              <a:rPr lang="en-US" altLang="en-GH" sz="2000">
                <a:latin typeface="Times New Roman" panose="02020603050405020304" pitchFamily="18" charset="0"/>
              </a:rPr>
              <a:t>2 of 2</a:t>
            </a:r>
            <a:endParaRPr lang="en-US" altLang="en-GH" sz="3600">
              <a:latin typeface="Times New Roman" panose="02020603050405020304" pitchFamily="18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FF83A6D-A4DB-41C3-9948-D370022B1E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GH" sz="2800" dirty="0">
                <a:latin typeface="Times New Roman" panose="02020603050405020304" pitchFamily="18" charset="0"/>
              </a:rPr>
              <a:t>Bootstrapping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A third source of seed money for a new venture is referred to as bootstrapping.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Bootstrapping is finding ways to avoid the need for external financing or funding through creativity, ingenuity, thriftiness, cost cutting, or any means necessary.</a:t>
            </a:r>
          </a:p>
          <a:p>
            <a:pPr lvl="1" eaLnBrk="1" hangingPunct="1"/>
            <a:r>
              <a:rPr lang="en-US" altLang="en-GH" sz="2400" dirty="0">
                <a:latin typeface="Times New Roman" panose="02020603050405020304" pitchFamily="18" charset="0"/>
              </a:rPr>
              <a:t>Many entrepreneurs bootstrap out of necessity.</a:t>
            </a:r>
          </a:p>
        </p:txBody>
      </p:sp>
      <p:sp>
        <p:nvSpPr>
          <p:cNvPr id="9221" name="Footer Placeholder 5">
            <a:extLst>
              <a:ext uri="{FF2B5EF4-FFF2-40B4-BE49-F238E27FC236}">
                <a16:creationId xmlns:a16="http://schemas.microsoft.com/office/drawing/2014/main" id="{5B0B04E8-49CC-4A02-B7EE-0C36E3B8C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9222" name="Slide Number Placeholder 7">
            <a:extLst>
              <a:ext uri="{FF2B5EF4-FFF2-40B4-BE49-F238E27FC236}">
                <a16:creationId xmlns:a16="http://schemas.microsoft.com/office/drawing/2014/main" id="{CC1627C2-0572-44D7-A313-6C1C507E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BB2FBD10-9C55-4DA6-BE45-ACB064B31911}" type="slidenum">
              <a:rPr lang="en-US" altLang="en-GH" sz="1400">
                <a:latin typeface="Arial" panose="020B0604020202020204" pitchFamily="34" charset="0"/>
              </a:rPr>
              <a:pPr/>
              <a:t>8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9220" name="Line 4">
            <a:extLst>
              <a:ext uri="{FF2B5EF4-FFF2-40B4-BE49-F238E27FC236}">
                <a16:creationId xmlns:a16="http://schemas.microsoft.com/office/drawing/2014/main" id="{CFCB50A1-00B2-4F95-B60D-2840123BD1EC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2640" y="1527208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9947A047-F4FF-48CA-B337-BB8BCC1879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GH" sz="3600">
                <a:latin typeface="Times New Roman" panose="02020603050405020304" pitchFamily="18" charset="0"/>
              </a:rPr>
              <a:t>Examples of Bootstrapping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3FC33-EDC9-4194-891D-FCDF20E14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253" name="Footer Placeholder 14">
            <a:extLst>
              <a:ext uri="{FF2B5EF4-FFF2-40B4-BE49-F238E27FC236}">
                <a16:creationId xmlns:a16="http://schemas.microsoft.com/office/drawing/2014/main" id="{3E5CE82B-5C5D-4643-B213-BAF799A86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Copyright © 2016 Pearson Education Ltd.</a:t>
            </a:r>
          </a:p>
        </p:txBody>
      </p:sp>
      <p:sp>
        <p:nvSpPr>
          <p:cNvPr id="10254" name="Slide Number Placeholder 15">
            <a:extLst>
              <a:ext uri="{FF2B5EF4-FFF2-40B4-BE49-F238E27FC236}">
                <a16:creationId xmlns:a16="http://schemas.microsoft.com/office/drawing/2014/main" id="{00A73FC9-185B-4763-987F-27DD6FE80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GH" sz="1400">
                <a:latin typeface="Arial" panose="020B0604020202020204" pitchFamily="34" charset="0"/>
              </a:rPr>
              <a:t>10-</a:t>
            </a:r>
            <a:fld id="{F624B087-E83B-42FD-85B7-690006C04A17}" type="slidenum">
              <a:rPr lang="en-US" altLang="en-GH" sz="1400">
                <a:latin typeface="Arial" panose="020B0604020202020204" pitchFamily="34" charset="0"/>
              </a:rPr>
              <a:pPr/>
              <a:t>9</a:t>
            </a:fld>
            <a:endParaRPr lang="en-US" altLang="en-GH" sz="1400">
              <a:latin typeface="Arial" panose="020B0604020202020204" pitchFamily="34" charset="0"/>
            </a:endParaRPr>
          </a:p>
        </p:txBody>
      </p:sp>
      <p:sp>
        <p:nvSpPr>
          <p:cNvPr id="10243" name="Line 4">
            <a:extLst>
              <a:ext uri="{FF2B5EF4-FFF2-40B4-BE49-F238E27FC236}">
                <a16:creationId xmlns:a16="http://schemas.microsoft.com/office/drawing/2014/main" id="{08612855-98CB-450E-A072-B6D252A540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219200"/>
            <a:ext cx="91440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H"/>
          </a:p>
        </p:txBody>
      </p:sp>
      <p:sp>
        <p:nvSpPr>
          <p:cNvPr id="10244" name="Rectangle 6">
            <a:extLst>
              <a:ext uri="{FF2B5EF4-FFF2-40B4-BE49-F238E27FC236}">
                <a16:creationId xmlns:a16="http://schemas.microsoft.com/office/drawing/2014/main" id="{8A435015-2DA1-4884-BB94-1C9102637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600200"/>
            <a:ext cx="2743200" cy="1295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000"/>
              <a:t>Buy used instead of</a:t>
            </a:r>
          </a:p>
          <a:p>
            <a:pPr algn="ctr" eaLnBrk="1" hangingPunct="1"/>
            <a:r>
              <a:rPr lang="en-US" altLang="en-GH" sz="2000"/>
              <a:t>new equipment.</a:t>
            </a:r>
          </a:p>
        </p:txBody>
      </p:sp>
      <p:sp>
        <p:nvSpPr>
          <p:cNvPr id="10245" name="Rectangle 6">
            <a:extLst>
              <a:ext uri="{FF2B5EF4-FFF2-40B4-BE49-F238E27FC236}">
                <a16:creationId xmlns:a16="http://schemas.microsoft.com/office/drawing/2014/main" id="{B5D17EC4-13A0-4321-854B-385FC9887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600200"/>
            <a:ext cx="2743200" cy="1295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000"/>
              <a:t>Coordinate purchases</a:t>
            </a:r>
          </a:p>
          <a:p>
            <a:pPr algn="ctr" eaLnBrk="1" hangingPunct="1"/>
            <a:r>
              <a:rPr lang="en-US" altLang="en-GH" sz="2000"/>
              <a:t>with other businesses.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C15752EF-98E6-4BFD-8E67-D6BCFB16A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1600200"/>
            <a:ext cx="2743200" cy="1295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000"/>
              <a:t>Lease equipment </a:t>
            </a:r>
          </a:p>
          <a:p>
            <a:pPr algn="ctr" eaLnBrk="1" hangingPunct="1"/>
            <a:r>
              <a:rPr lang="en-US" altLang="en-GH" sz="2000"/>
              <a:t>instead of buying.</a:t>
            </a:r>
          </a:p>
        </p:txBody>
      </p:sp>
      <p:sp>
        <p:nvSpPr>
          <p:cNvPr id="10247" name="Rectangle 6">
            <a:extLst>
              <a:ext uri="{FF2B5EF4-FFF2-40B4-BE49-F238E27FC236}">
                <a16:creationId xmlns:a16="http://schemas.microsoft.com/office/drawing/2014/main" id="{3E5DA0E0-6E22-4FC7-81CD-9584F441F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200400"/>
            <a:ext cx="2743200" cy="1295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000"/>
              <a:t>Obtain payments in</a:t>
            </a:r>
          </a:p>
          <a:p>
            <a:pPr algn="ctr" eaLnBrk="1" hangingPunct="1"/>
            <a:r>
              <a:rPr lang="en-US" altLang="en-GH" sz="2000"/>
              <a:t>advance from </a:t>
            </a:r>
          </a:p>
          <a:p>
            <a:pPr algn="ctr" eaLnBrk="1" hangingPunct="1"/>
            <a:r>
              <a:rPr lang="en-US" altLang="en-GH" sz="2000"/>
              <a:t>customers.</a:t>
            </a:r>
          </a:p>
        </p:txBody>
      </p:sp>
      <p:sp>
        <p:nvSpPr>
          <p:cNvPr id="10248" name="Rectangle 6">
            <a:extLst>
              <a:ext uri="{FF2B5EF4-FFF2-40B4-BE49-F238E27FC236}">
                <a16:creationId xmlns:a16="http://schemas.microsoft.com/office/drawing/2014/main" id="{CA5ED1B2-EB20-4FB2-813E-86C119BD7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200400"/>
            <a:ext cx="2743200" cy="1295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000"/>
              <a:t>Minimize personal</a:t>
            </a:r>
          </a:p>
          <a:p>
            <a:pPr algn="ctr" eaLnBrk="1" hangingPunct="1"/>
            <a:r>
              <a:rPr lang="en-US" altLang="en-GH" sz="2000"/>
              <a:t>expenses.</a:t>
            </a:r>
          </a:p>
        </p:txBody>
      </p:sp>
      <p:sp>
        <p:nvSpPr>
          <p:cNvPr id="10249" name="Rectangle 6">
            <a:extLst>
              <a:ext uri="{FF2B5EF4-FFF2-40B4-BE49-F238E27FC236}">
                <a16:creationId xmlns:a16="http://schemas.microsoft.com/office/drawing/2014/main" id="{0F2D46B9-01E9-4A41-B6D8-563478AD1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3200400"/>
            <a:ext cx="2743200" cy="1295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000"/>
              <a:t>Avoid unnecessary</a:t>
            </a:r>
          </a:p>
          <a:p>
            <a:pPr algn="ctr" eaLnBrk="1" hangingPunct="1"/>
            <a:r>
              <a:rPr lang="en-US" altLang="en-GH" sz="2000"/>
              <a:t>expenses.</a:t>
            </a:r>
          </a:p>
        </p:txBody>
      </p:sp>
      <p:sp>
        <p:nvSpPr>
          <p:cNvPr id="10250" name="Rectangle 6">
            <a:extLst>
              <a:ext uri="{FF2B5EF4-FFF2-40B4-BE49-F238E27FC236}">
                <a16:creationId xmlns:a16="http://schemas.microsoft.com/office/drawing/2014/main" id="{C4374D39-31DD-4A02-ACA7-5A9FD2DE8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724400"/>
            <a:ext cx="2743200" cy="1295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000"/>
              <a:t>Buy items cheaply but</a:t>
            </a:r>
          </a:p>
          <a:p>
            <a:pPr algn="ctr" eaLnBrk="1" hangingPunct="1"/>
            <a:r>
              <a:rPr lang="en-US" altLang="en-GH" sz="2000"/>
              <a:t>prudently via options</a:t>
            </a:r>
          </a:p>
          <a:p>
            <a:pPr algn="ctr" eaLnBrk="1" hangingPunct="1"/>
            <a:r>
              <a:rPr lang="en-US" altLang="en-GH" sz="2000"/>
              <a:t>such as eBay.</a:t>
            </a:r>
          </a:p>
        </p:txBody>
      </p:sp>
      <p:sp>
        <p:nvSpPr>
          <p:cNvPr id="10251" name="Rectangle 6">
            <a:extLst>
              <a:ext uri="{FF2B5EF4-FFF2-40B4-BE49-F238E27FC236}">
                <a16:creationId xmlns:a16="http://schemas.microsoft.com/office/drawing/2014/main" id="{BBB3DD3B-48C2-47CE-BC5F-5ECE71A0A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724400"/>
            <a:ext cx="2743200" cy="1295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000"/>
              <a:t>Share office space or</a:t>
            </a:r>
          </a:p>
          <a:p>
            <a:pPr algn="ctr" eaLnBrk="1" hangingPunct="1"/>
            <a:r>
              <a:rPr lang="en-US" altLang="en-GH" sz="2000"/>
              <a:t>employees with other</a:t>
            </a:r>
          </a:p>
          <a:p>
            <a:pPr algn="ctr" eaLnBrk="1" hangingPunct="1"/>
            <a:r>
              <a:rPr lang="en-US" altLang="en-GH" sz="2000"/>
              <a:t>businesses.</a:t>
            </a:r>
          </a:p>
        </p:txBody>
      </p:sp>
      <p:sp>
        <p:nvSpPr>
          <p:cNvPr id="10252" name="Rectangle 6">
            <a:extLst>
              <a:ext uri="{FF2B5EF4-FFF2-40B4-BE49-F238E27FC236}">
                <a16:creationId xmlns:a16="http://schemas.microsoft.com/office/drawing/2014/main" id="{D3EF3387-4D48-484A-833A-15C16032A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4724400"/>
            <a:ext cx="2743200" cy="1295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GH" sz="2000"/>
              <a:t>Hire interns.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38201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2802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WC light.potx" id="{3AAB5C5D-F81D-415E-B016-C95F4778E009}" vid="{707FFEF3-20E4-4742-9351-C9F6B3F140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KWC light</Template>
  <TotalTime>1415</TotalTime>
  <Words>2230</Words>
  <Application>Microsoft Office PowerPoint</Application>
  <PresentationFormat>Widescreen</PresentationFormat>
  <Paragraphs>277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Helvetica</vt:lpstr>
      <vt:lpstr>Times New Roman</vt:lpstr>
      <vt:lpstr>Wingdings</vt:lpstr>
      <vt:lpstr>Office Theme</vt:lpstr>
      <vt:lpstr>PowerPoint Presentation</vt:lpstr>
      <vt:lpstr>Chapter Objectives 1 of 2</vt:lpstr>
      <vt:lpstr>Chapter Objectives 2 of 2</vt:lpstr>
      <vt:lpstr>The Importance of Getting  Financing or Funding</vt:lpstr>
      <vt:lpstr>Why Most New Ventures Need Financing or Funding</vt:lpstr>
      <vt:lpstr>Alternatives for Raising Money for a New Venture</vt:lpstr>
      <vt:lpstr>Sources of Personal Financing 1 of 2</vt:lpstr>
      <vt:lpstr>Sources of Personal Financing 2 of 2</vt:lpstr>
      <vt:lpstr>Examples of Bootstrapping Methods</vt:lpstr>
      <vt:lpstr>Preparing to Raise Debt or Equity Financing 1 of 3</vt:lpstr>
      <vt:lpstr>Preparing to Raise Debt or Equity Financing 2 of 3</vt:lpstr>
      <vt:lpstr>Preparing to Raise Debt or Equity Financing 3 of 3</vt:lpstr>
      <vt:lpstr>Preparing an Elevator Speech 1 of 2</vt:lpstr>
      <vt:lpstr>Preparing an Elevator Speech 2 of 2</vt:lpstr>
      <vt:lpstr>Sources of Equity Funding</vt:lpstr>
      <vt:lpstr>Business Angels 1 of 2</vt:lpstr>
      <vt:lpstr>Business Angels 2 of 2</vt:lpstr>
      <vt:lpstr>Venture Capital 1 of 3</vt:lpstr>
      <vt:lpstr>Venture Capital 2 of 3</vt:lpstr>
      <vt:lpstr>Venture Capital 3 of 3</vt:lpstr>
      <vt:lpstr>Initial Public Offering 1 of 3</vt:lpstr>
      <vt:lpstr>Initial Public Offering 2 of 3</vt:lpstr>
      <vt:lpstr>Initial Public Offering 3 of 3</vt:lpstr>
      <vt:lpstr>Sources of Debt Financing</vt:lpstr>
      <vt:lpstr>Commercial Banks</vt:lpstr>
      <vt:lpstr>Other Sources of Debt Financing 1 of 2</vt:lpstr>
      <vt:lpstr>Other Sources of Debt Financing 2 of 2</vt:lpstr>
      <vt:lpstr>Creative Sources of Financing or Funding</vt:lpstr>
      <vt:lpstr>Crowdfunding 1 of 2</vt:lpstr>
      <vt:lpstr>Crowdfunding 2 of 2</vt:lpstr>
      <vt:lpstr>Leasing 1 of 2</vt:lpstr>
      <vt:lpstr>Leasing 2 of 2</vt:lpstr>
      <vt:lpstr>Strategic Partners 1 of 2</vt:lpstr>
      <vt:lpstr>Strategic Partners 2 of 2</vt:lpstr>
      <vt:lpstr> ANY QUESTION?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Hope</dc:creator>
  <cp:lastModifiedBy>Charlotte Adjanor-Doku</cp:lastModifiedBy>
  <cp:revision>162</cp:revision>
  <dcterms:created xsi:type="dcterms:W3CDTF">2023-07-24T13:47:17Z</dcterms:created>
  <dcterms:modified xsi:type="dcterms:W3CDTF">2025-06-10T09:51:24Z</dcterms:modified>
</cp:coreProperties>
</file>